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63" r:id="rId2"/>
    <p:sldMasterId id="2147483677" r:id="rId3"/>
    <p:sldMasterId id="2147483691" r:id="rId4"/>
    <p:sldMasterId id="2147483705" r:id="rId5"/>
    <p:sldMasterId id="2147483719" r:id="rId6"/>
    <p:sldMasterId id="2147483733" r:id="rId7"/>
    <p:sldMasterId id="2147483747" r:id="rId8"/>
  </p:sldMasterIdLst>
  <p:notesMasterIdLst>
    <p:notesMasterId r:id="rId88"/>
  </p:notesMasterIdLst>
  <p:handoutMasterIdLst>
    <p:handoutMasterId r:id="rId89"/>
  </p:handoutMasterIdLst>
  <p:sldIdLst>
    <p:sldId id="549" r:id="rId9"/>
    <p:sldId id="574" r:id="rId10"/>
    <p:sldId id="575" r:id="rId11"/>
    <p:sldId id="576" r:id="rId12"/>
    <p:sldId id="577" r:id="rId13"/>
    <p:sldId id="578" r:id="rId14"/>
    <p:sldId id="552" r:id="rId15"/>
    <p:sldId id="631" r:id="rId16"/>
    <p:sldId id="619" r:id="rId17"/>
    <p:sldId id="617" r:id="rId18"/>
    <p:sldId id="618" r:id="rId19"/>
    <p:sldId id="553" r:id="rId20"/>
    <p:sldId id="554" r:id="rId21"/>
    <p:sldId id="555" r:id="rId22"/>
    <p:sldId id="620" r:id="rId23"/>
    <p:sldId id="621" r:id="rId24"/>
    <p:sldId id="558" r:id="rId25"/>
    <p:sldId id="559" r:id="rId26"/>
    <p:sldId id="561" r:id="rId27"/>
    <p:sldId id="560" r:id="rId28"/>
    <p:sldId id="562" r:id="rId29"/>
    <p:sldId id="563" r:id="rId30"/>
    <p:sldId id="564" r:id="rId31"/>
    <p:sldId id="568" r:id="rId32"/>
    <p:sldId id="569" r:id="rId33"/>
    <p:sldId id="624" r:id="rId34"/>
    <p:sldId id="625" r:id="rId35"/>
    <p:sldId id="622" r:id="rId36"/>
    <p:sldId id="496" r:id="rId37"/>
    <p:sldId id="521" r:id="rId38"/>
    <p:sldId id="580" r:id="rId39"/>
    <p:sldId id="581" r:id="rId40"/>
    <p:sldId id="582" r:id="rId41"/>
    <p:sldId id="522" r:id="rId42"/>
    <p:sldId id="584" r:id="rId43"/>
    <p:sldId id="585" r:id="rId44"/>
    <p:sldId id="586" r:id="rId45"/>
    <p:sldId id="596" r:id="rId46"/>
    <p:sldId id="597" r:id="rId47"/>
    <p:sldId id="598" r:id="rId48"/>
    <p:sldId id="599" r:id="rId49"/>
    <p:sldId id="519" r:id="rId50"/>
    <p:sldId id="592" r:id="rId51"/>
    <p:sldId id="593" r:id="rId52"/>
    <p:sldId id="594" r:id="rId53"/>
    <p:sldId id="595" r:id="rId54"/>
    <p:sldId id="520" r:id="rId55"/>
    <p:sldId id="588" r:id="rId56"/>
    <p:sldId id="589" r:id="rId57"/>
    <p:sldId id="590" r:id="rId58"/>
    <p:sldId id="600" r:id="rId59"/>
    <p:sldId id="634" r:id="rId60"/>
    <p:sldId id="635" r:id="rId61"/>
    <p:sldId id="642" r:id="rId62"/>
    <p:sldId id="641" r:id="rId63"/>
    <p:sldId id="637" r:id="rId64"/>
    <p:sldId id="638" r:id="rId65"/>
    <p:sldId id="639" r:id="rId66"/>
    <p:sldId id="603" r:id="rId67"/>
    <p:sldId id="605" r:id="rId68"/>
    <p:sldId id="606" r:id="rId69"/>
    <p:sldId id="643" r:id="rId70"/>
    <p:sldId id="648" r:id="rId71"/>
    <p:sldId id="644" r:id="rId72"/>
    <p:sldId id="645" r:id="rId73"/>
    <p:sldId id="646" r:id="rId74"/>
    <p:sldId id="647" r:id="rId75"/>
    <p:sldId id="630" r:id="rId76"/>
    <p:sldId id="607" r:id="rId77"/>
    <p:sldId id="608" r:id="rId78"/>
    <p:sldId id="609" r:id="rId79"/>
    <p:sldId id="610" r:id="rId80"/>
    <p:sldId id="611" r:id="rId81"/>
    <p:sldId id="612" r:id="rId82"/>
    <p:sldId id="613" r:id="rId83"/>
    <p:sldId id="629" r:id="rId84"/>
    <p:sldId id="628" r:id="rId85"/>
    <p:sldId id="627" r:id="rId86"/>
    <p:sldId id="531" r:id="rId87"/>
  </p:sldIdLst>
  <p:sldSz cx="9144000" cy="6858000" type="screen4x3"/>
  <p:notesSz cx="7099300" cy="10234613"/>
  <p:custDataLst>
    <p:tags r:id="rId9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b="1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b="1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b="1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b="1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4EACF"/>
    <a:srgbClr val="B0AD8A"/>
    <a:srgbClr val="494834"/>
    <a:srgbClr val="483225"/>
    <a:srgbClr val="81C9F0"/>
    <a:srgbClr val="DDDDDD"/>
    <a:srgbClr val="EAEAEA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0" autoAdjust="0"/>
    <p:restoredTop sz="93258" autoAdjust="0"/>
  </p:normalViewPr>
  <p:slideViewPr>
    <p:cSldViewPr snapToGrid="0">
      <p:cViewPr varScale="1">
        <p:scale>
          <a:sx n="125" d="100"/>
          <a:sy n="125" d="100"/>
        </p:scale>
        <p:origin x="-1410" y="-90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25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06"/>
    </p:cViewPr>
  </p:sorterViewPr>
  <p:notesViewPr>
    <p:cSldViewPr snapToGrid="0">
      <p:cViewPr>
        <p:scale>
          <a:sx n="125" d="100"/>
          <a:sy n="125" d="100"/>
        </p:scale>
        <p:origin x="-1020" y="4644"/>
      </p:cViewPr>
      <p:guideLst>
        <p:guide orient="horz" pos="3224"/>
        <p:guide pos="2236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tags" Target="tags/tag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 baseline="0" smtClean="0"/>
            </a:lvl1pPr>
          </a:lstStyle>
          <a:p>
            <a:pPr>
              <a:defRPr/>
            </a:pPr>
            <a:r>
              <a:rPr lang="zh-CN" altLang="en-US"/>
              <a:t>Build Your Own 3D Scanner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 baseline="0" smtClean="0"/>
            </a:lvl1pPr>
          </a:lstStyle>
          <a:p>
            <a:pPr>
              <a:defRPr/>
            </a:pPr>
            <a:r>
              <a:rPr lang="zh-CN" altLang="en-US"/>
              <a:t>2/18/2009</a:t>
            </a:r>
            <a:endParaRPr lang="en-US" altLang="zh-CN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 baseline="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 baseline="0" smtClean="0"/>
            </a:lvl1pPr>
          </a:lstStyle>
          <a:p>
            <a:pPr>
              <a:defRPr/>
            </a:pPr>
            <a:fld id="{4EE90C2D-D42E-4AD8-823E-57D6D9B3AC3C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 baseline="0" smtClean="0"/>
            </a:lvl1pPr>
          </a:lstStyle>
          <a:p>
            <a:pPr>
              <a:defRPr/>
            </a:pPr>
            <a:r>
              <a:rPr lang="zh-CN" altLang="en-US"/>
              <a:t>Build Your Own 3D Scanner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 baseline="0" smtClean="0"/>
            </a:lvl1pPr>
          </a:lstStyle>
          <a:p>
            <a:pPr>
              <a:defRPr/>
            </a:pPr>
            <a:r>
              <a:rPr lang="zh-CN" altLang="en-US"/>
              <a:t>2/18/2009</a:t>
            </a:r>
            <a:endParaRPr lang="en-US" altLang="zh-CN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59338"/>
            <a:ext cx="568007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 baseline="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 baseline="0" smtClean="0"/>
            </a:lvl1pPr>
          </a:lstStyle>
          <a:p>
            <a:pPr>
              <a:defRPr/>
            </a:pPr>
            <a:fld id="{ED620B7C-57FD-4D38-964F-38C035B3660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aike.baidu.com/view/3226.htm" TargetMode="External"/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zh-CN" altLang="en-US"/>
              <a:t>Build Your Own 3D Scanner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zh-CN" altLang="en-US"/>
              <a:t>2/18/2009</a:t>
            </a:r>
            <a:endParaRPr lang="en-US" altLang="zh-CN"/>
          </a:p>
        </p:txBody>
      </p:sp>
      <p:sp>
        <p:nvSpPr>
          <p:cNvPr id="317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6A70F6-6753-4F5E-AD2C-1397D9208225}" type="slidenum">
              <a:rPr lang="zh-CN" altLang="en-US"/>
              <a:pPr/>
              <a:t>1</a:t>
            </a:fld>
            <a:endParaRPr lang="en-US" altLang="zh-CN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B3811DB3-77FD-465B-9A3A-1EF23D9D069F}" type="slidenum">
              <a:rPr lang="zh-CN" altLang="en-US" sz="1300" b="0" baseline="0"/>
              <a:pPr algn="r" defTabSz="990600"/>
              <a:t>1</a:t>
            </a:fld>
            <a:endParaRPr lang="en-US" altLang="zh-CN" sz="1300" b="0" baseline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1200" baseline="0" dirty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打印机：“万能制造机”</a:t>
            </a:r>
          </a:p>
          <a:p>
            <a:pPr algn="just"/>
            <a:endParaRPr lang="en-US" altLang="zh-CN" dirty="0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19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24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熔融沉积成型技术，就是把材料用</a:t>
            </a:r>
            <a:r>
              <a:rPr lang="zh-CN" altLang="en-US" dirty="0" smtClean="0">
                <a:solidFill>
                  <a:srgbClr val="FF0000"/>
                </a:solidFill>
              </a:rPr>
              <a:t>高温熔化成液态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，然后通过</a:t>
            </a:r>
            <a:r>
              <a:rPr lang="zh-CN" altLang="en-US" dirty="0" smtClean="0">
                <a:solidFill>
                  <a:srgbClr val="FF0000"/>
                </a:solidFill>
              </a:rPr>
              <a:t>喷嘴挤压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出一个个很小的球状颗粒，这些颗粒在喷出后立即固化，通过这些颗粒在立体空间的排列组合形成实物。</a:t>
            </a:r>
            <a:endParaRPr lang="en-US" altLang="zh-CN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zh-CN" alt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这种技术成型</a:t>
            </a:r>
            <a:r>
              <a:rPr lang="zh-CN" altLang="en-US" dirty="0" smtClean="0">
                <a:solidFill>
                  <a:srgbClr val="FF0000"/>
                </a:solidFill>
              </a:rPr>
              <a:t>精度更高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、成型实物</a:t>
            </a:r>
            <a:r>
              <a:rPr lang="zh-CN" altLang="en-US" dirty="0" smtClean="0">
                <a:solidFill>
                  <a:srgbClr val="FF0000"/>
                </a:solidFill>
              </a:rPr>
              <a:t>强度更高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、可以</a:t>
            </a:r>
            <a:r>
              <a:rPr lang="zh-CN" altLang="en-US" dirty="0" smtClean="0">
                <a:solidFill>
                  <a:srgbClr val="FF0000"/>
                </a:solidFill>
              </a:rPr>
              <a:t>彩色成型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，但是成型后</a:t>
            </a:r>
            <a:r>
              <a:rPr lang="zh-CN" altLang="en-US" b="1" u="none" dirty="0" smtClean="0">
                <a:solidFill>
                  <a:srgbClr val="FF0000"/>
                </a:solidFill>
              </a:rPr>
              <a:t>表面粗糙</a:t>
            </a:r>
            <a:r>
              <a:rPr lang="zh-CN" altLang="en-US" dirty="0" smtClean="0"/>
              <a:t>。</a:t>
            </a:r>
          </a:p>
          <a:p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30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最容易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34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SLS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工艺又称为选择性激光烧结，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SLS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工艺是利用粉末状材料成形的。将材料粉末铺洒在已成形零件的上表面，并刮平；用高强度的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CO2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激光器在刚铺的新层上扫描出零件截面；材料粉末在高强度的激光照射下被烧结在一起，得到零件的截面，并与下面已成形的部分粘接；当一层截面烧结完后，铺上新的一层材料粉末，选择地烧结下层截面。</a:t>
            </a:r>
            <a:endParaRPr lang="en-US" altLang="zh-CN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zh-CN" alt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选择性激光烧结的特点：</a:t>
            </a:r>
            <a:r>
              <a:rPr lang="zh-CN" altLang="en-US" dirty="0" smtClean="0">
                <a:solidFill>
                  <a:srgbClr val="FF0000"/>
                </a:solidFill>
              </a:rPr>
              <a:t>比</a:t>
            </a:r>
            <a:r>
              <a:rPr lang="en-US" altLang="zh-CN" dirty="0" smtClean="0">
                <a:solidFill>
                  <a:srgbClr val="FF0000"/>
                </a:solidFill>
              </a:rPr>
              <a:t>SLA</a:t>
            </a:r>
            <a:r>
              <a:rPr lang="zh-CN" altLang="en-US" dirty="0" smtClean="0">
                <a:solidFill>
                  <a:srgbClr val="FF0000"/>
                </a:solidFill>
              </a:rPr>
              <a:t>要结实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的多，通常可以</a:t>
            </a:r>
            <a:r>
              <a:rPr lang="zh-CN" altLang="en-US" dirty="0" smtClean="0">
                <a:solidFill>
                  <a:srgbClr val="FF0000"/>
                </a:solidFill>
              </a:rPr>
              <a:t>用来制作结构功能件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；激光束选择性地熔合粉末材料：尼龙、弹性体、未来还有金属；优于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SLA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的地方：</a:t>
            </a:r>
            <a:r>
              <a:rPr lang="zh-CN" altLang="en-US" dirty="0" smtClean="0">
                <a:solidFill>
                  <a:srgbClr val="FF0000"/>
                </a:solidFill>
              </a:rPr>
              <a:t>材料多样且性能接近普通工程塑料材料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；无碾压步骤因此</a:t>
            </a:r>
            <a:r>
              <a:rPr lang="en-US" altLang="zh-CN" dirty="0" smtClean="0">
                <a:solidFill>
                  <a:srgbClr val="FF0000"/>
                </a:solidFill>
              </a:rPr>
              <a:t>Z</a:t>
            </a:r>
            <a:r>
              <a:rPr lang="zh-CN" altLang="en-US" dirty="0" smtClean="0">
                <a:solidFill>
                  <a:srgbClr val="FF0000"/>
                </a:solidFill>
              </a:rPr>
              <a:t>向的精度不容易保证好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；工艺简单，不需要碾压和掩模步骤；使用热塑性塑料材料</a:t>
            </a:r>
            <a:r>
              <a:rPr lang="zh-CN" altLang="en-US" dirty="0" smtClean="0">
                <a:solidFill>
                  <a:srgbClr val="FF0000"/>
                </a:solidFill>
              </a:rPr>
              <a:t>可以制作活动铰链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之类的零件；成型件</a:t>
            </a:r>
            <a:r>
              <a:rPr lang="zh-CN" altLang="en-US" dirty="0" smtClean="0">
                <a:solidFill>
                  <a:srgbClr val="FF0000"/>
                </a:solidFill>
              </a:rPr>
              <a:t>表面多粉多孔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，使用密封剂可以改善并强化零件；使用刷或吹的方法可以轻易地除去原型件上未烧结的粉末材料 。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42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在工作的时候，有一个可以举升的平台，这个平台周围有一个液体槽，槽里面充满了可以紫外线照射固化的液体，紫外线激光会从底层做起，固化最底层的，然后平台下移，固化下一层，如此往复，直到最终成型。</a:t>
            </a:r>
          </a:p>
          <a:p>
            <a:endParaRPr lang="en-US" altLang="zh-CN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其优点是</a:t>
            </a:r>
            <a:r>
              <a:rPr lang="zh-CN" altLang="en-US" dirty="0" smtClean="0">
                <a:solidFill>
                  <a:srgbClr val="FF0000"/>
                </a:solidFill>
              </a:rPr>
              <a:t>精度高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，可以表现</a:t>
            </a:r>
            <a:r>
              <a:rPr lang="zh-CN" altLang="en-US" dirty="0" smtClean="0">
                <a:solidFill>
                  <a:srgbClr val="FF0000"/>
                </a:solidFill>
              </a:rPr>
              <a:t>准确的表面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和</a:t>
            </a:r>
            <a:r>
              <a:rPr lang="zh-CN" altLang="en-US" dirty="0" smtClean="0">
                <a:solidFill>
                  <a:srgbClr val="FF0000"/>
                </a:solidFill>
              </a:rPr>
              <a:t>平滑的效果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，精度可以达到每层厚度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0.05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毫米到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0.15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毫米。缺点则为</a:t>
            </a:r>
            <a:r>
              <a:rPr lang="zh-CN" altLang="en-US" dirty="0" smtClean="0">
                <a:solidFill>
                  <a:srgbClr val="FF0000"/>
                </a:solidFill>
              </a:rPr>
              <a:t>可以使用的材料有限，并且不能多色成型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47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Gartner Group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公司成立于</a:t>
            </a:r>
            <a:r>
              <a:rPr lang="en-US" altLang="zh-CN" sz="1200" b="0" i="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1979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年，它是第一家</a:t>
            </a:r>
            <a:r>
              <a:rPr lang="zh-CN" altLang="en-US" sz="1200" b="0" i="0" u="none" strike="noStrike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  <a:hlinkClick r:id="rId3"/>
              </a:rPr>
              <a:t>信息技术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研究和分析的公司。它为有需要的技术用户来提供专门的服务。</a:t>
            </a:r>
            <a:r>
              <a:rPr lang="en-US" altLang="zh-CN" sz="1200" b="0" i="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Gartner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已经成为了一家独立的咨询公司，</a:t>
            </a:r>
            <a:r>
              <a:rPr lang="en-US" altLang="zh-CN" sz="1200" b="0" i="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Gartner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公司的服务主要是迎合中型公司的需要，它希望使自己的业务覆盖到</a:t>
            </a:r>
            <a:r>
              <a:rPr lang="en-US" altLang="zh-CN" sz="1200" b="0" i="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IT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行业的所有领域，从而让自己成为每一位用户的一站式信息技术服务公司。</a:t>
            </a:r>
          </a:p>
          <a:p>
            <a:r>
              <a:rPr lang="zh-CN" altLang="en-US" sz="1200" b="0" i="0" kern="120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/>
            </a:r>
            <a:br>
              <a:rPr lang="zh-CN" altLang="en-US" sz="1200" b="0" i="0" kern="120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</a:br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76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Gartner</a:t>
            </a:r>
            <a:r>
              <a:rPr lang="zh-CN" altLang="en-US" dirty="0" smtClean="0"/>
              <a:t>新兴技术成熟度曲线</a:t>
            </a:r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77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u="none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78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79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传统的减式制造一般在原材料基础上，使用切削、腐蚀、熔融等办法，去除多余部分得到零部件，再组合成最终产品。而三维打印无需原胚和模具，直接根据计算机图形数据，通过逐层增加材料的方法生成任何形状的物体，简化产品的制造程序、缩短产品的研制周期、提高效率并降低成本</a:t>
            </a:r>
            <a:r>
              <a:rPr lang="zh-CN" alt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。</a:t>
            </a:r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传统的减式制造一般在原材料基础上，使用切削、腐蚀、熔融等办法，去除多余部分得到零部件，再组合成最终产品。而三维打印无需原胚和模具，直接根据计算机图形数据，通过逐层增加材料的方法生成任何形状的物体，简化产品的制造程序、缩短产品的研制周期、提高效率并降低成本</a:t>
            </a:r>
            <a:r>
              <a:rPr lang="zh-CN" alt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。</a:t>
            </a:r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13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Build Your Own 3D Scanner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2/18/2009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0B7C-57FD-4D38-964F-38C035B3660E}" type="slidenum">
              <a:rPr lang="zh-CN" altLang="en-US" smtClean="0"/>
              <a:pPr>
                <a:defRPr/>
              </a:pPr>
              <a:t>14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8300" y="1936979"/>
            <a:ext cx="8432519" cy="157780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1475" y="4502516"/>
            <a:ext cx="8431213" cy="210783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4A0C7FC8-D0AE-4EAB-B615-F5B43B82A66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2426E5F1-A752-4634-A573-A26D1AEE961E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5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7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696200" cy="563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00600"/>
          </a:xfrm>
          <a:prstGeom prst="rect">
            <a:avLst/>
          </a:prstGeom>
        </p:spPr>
        <p:txBody>
          <a:bodyPr/>
          <a:lstStyle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0"/>
          </p:nvPr>
        </p:nvSpPr>
        <p:spPr>
          <a:xfrm>
            <a:off x="7162800" y="152400"/>
            <a:ext cx="1752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 b="0" i="1" baseline="0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4AD62625-5DA1-43F6-9271-58B0B91D671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700" y="396875"/>
            <a:ext cx="2103438" cy="6232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96875"/>
            <a:ext cx="6159500" cy="6232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96875"/>
            <a:ext cx="8402638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98638"/>
            <a:ext cx="4130675" cy="483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1798638"/>
            <a:ext cx="4132263" cy="483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6" descr="bg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80513" cy="538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2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103938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 userDrawn="1"/>
        </p:nvGrpSpPr>
        <p:grpSpPr bwMode="auto">
          <a:xfrm>
            <a:off x="900113" y="5949950"/>
            <a:ext cx="3024187" cy="606425"/>
            <a:chOff x="1066" y="2069"/>
            <a:chExt cx="3431" cy="689"/>
          </a:xfrm>
        </p:grpSpPr>
        <p:pic>
          <p:nvPicPr>
            <p:cNvPr id="7" name="Picture 11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6" y="2069"/>
              <a:ext cx="737" cy="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91" y="2160"/>
              <a:ext cx="2706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718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468313" y="4173538"/>
            <a:ext cx="5399087" cy="1079500"/>
          </a:xfrm>
          <a:prstGeom prst="rect">
            <a:avLst/>
          </a:prstGeom>
        </p:spPr>
        <p:txBody>
          <a:bodyPr/>
          <a:lstStyle>
            <a:lvl1pPr>
              <a:defRPr sz="3200" smtClean="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</a:p>
        </p:txBody>
      </p:sp>
      <p:sp>
        <p:nvSpPr>
          <p:cNvPr id="26719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468313" y="5253038"/>
            <a:ext cx="5400675" cy="6000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1800" smtClean="0"/>
            </a:lvl1pPr>
          </a:lstStyle>
          <a:p>
            <a:r>
              <a:rPr lang="zh-CN" altLang="en-US" smtClean="0"/>
              <a:t>单击添加署名或公司信息</a:t>
            </a:r>
          </a:p>
        </p:txBody>
      </p:sp>
    </p:spTree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5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812EDC09-DC30-4D17-9010-69D3F13FDBF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5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F709313F-40F1-4D54-AAE6-BAC5C3379BE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0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512F2947-8F93-4F49-9579-1423343CFEF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EC00CE33-B39C-47EA-B4EB-86D9010257E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BFF7921E-6E88-4151-AD43-7EC771AE98B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94F8AC4E-B766-42D4-B70F-0D8F88F8FBC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A399FF0D-EDE1-4063-AEDC-6B48E40C0FB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6B1308D4-094C-4983-86E4-E9330403D3B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586581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58658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A4A73046-AE1E-4791-98E7-4F381E7ADA9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4A0C7FC8-D0AE-4EAB-B615-F5B43B82A66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2426E5F1-A752-4634-A573-A26D1AEE961E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96875"/>
            <a:ext cx="8402638" cy="1219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98638"/>
            <a:ext cx="8415338" cy="4830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6" descr="bg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80513" cy="538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2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103938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 userDrawn="1"/>
        </p:nvGrpSpPr>
        <p:grpSpPr bwMode="auto">
          <a:xfrm>
            <a:off x="900113" y="5949950"/>
            <a:ext cx="3024187" cy="606425"/>
            <a:chOff x="1066" y="2069"/>
            <a:chExt cx="3431" cy="689"/>
          </a:xfrm>
        </p:grpSpPr>
        <p:pic>
          <p:nvPicPr>
            <p:cNvPr id="7" name="Picture 11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6" y="2069"/>
              <a:ext cx="737" cy="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91" y="2160"/>
              <a:ext cx="2706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718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468313" y="4173538"/>
            <a:ext cx="5399087" cy="1079500"/>
          </a:xfrm>
          <a:prstGeom prst="rect">
            <a:avLst/>
          </a:prstGeom>
        </p:spPr>
        <p:txBody>
          <a:bodyPr/>
          <a:lstStyle>
            <a:lvl1pPr>
              <a:defRPr sz="3200" smtClean="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</a:p>
        </p:txBody>
      </p:sp>
      <p:sp>
        <p:nvSpPr>
          <p:cNvPr id="26719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468313" y="5253038"/>
            <a:ext cx="5400675" cy="6000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1800" smtClean="0"/>
            </a:lvl1pPr>
          </a:lstStyle>
          <a:p>
            <a:r>
              <a:rPr lang="zh-CN" altLang="en-US" smtClean="0"/>
              <a:t>单击添加署名或公司信息</a:t>
            </a:r>
          </a:p>
        </p:txBody>
      </p:sp>
    </p:spTree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5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812EDC09-DC30-4D17-9010-69D3F13FDBF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5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F709313F-40F1-4D54-AAE6-BAC5C3379BE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0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512F2947-8F93-4F49-9579-1423343CFEF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EC00CE33-B39C-47EA-B4EB-86D9010257E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BFF7921E-6E88-4151-AD43-7EC771AE98B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94F8AC4E-B766-42D4-B70F-0D8F88F8FBC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A399FF0D-EDE1-4063-AEDC-6B48E40C0FB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6B1308D4-094C-4983-86E4-E9330403D3B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586581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58658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A4A73046-AE1E-4791-98E7-4F381E7ADA9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4A0C7FC8-D0AE-4EAB-B615-F5B43B82A66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2426E5F1-A752-4634-A573-A26D1AEE961E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5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7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696200" cy="563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00600"/>
          </a:xfrm>
          <a:prstGeom prst="rect">
            <a:avLst/>
          </a:prstGeom>
        </p:spPr>
        <p:txBody>
          <a:bodyPr/>
          <a:lstStyle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0"/>
          </p:nvPr>
        </p:nvSpPr>
        <p:spPr>
          <a:xfrm>
            <a:off x="7162800" y="152400"/>
            <a:ext cx="1752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 b="0" i="1" baseline="0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4AD62625-5DA1-43F6-9271-58B0B91D671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6" descr="bg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80513" cy="538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2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103938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 userDrawn="1"/>
        </p:nvGrpSpPr>
        <p:grpSpPr bwMode="auto">
          <a:xfrm>
            <a:off x="900113" y="5949950"/>
            <a:ext cx="3024187" cy="606425"/>
            <a:chOff x="1066" y="2069"/>
            <a:chExt cx="3431" cy="689"/>
          </a:xfrm>
        </p:grpSpPr>
        <p:pic>
          <p:nvPicPr>
            <p:cNvPr id="7" name="Picture 11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6" y="2069"/>
              <a:ext cx="737" cy="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91" y="2160"/>
              <a:ext cx="2706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718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468313" y="4173538"/>
            <a:ext cx="5399087" cy="1079500"/>
          </a:xfrm>
          <a:prstGeom prst="rect">
            <a:avLst/>
          </a:prstGeom>
        </p:spPr>
        <p:txBody>
          <a:bodyPr/>
          <a:lstStyle>
            <a:lvl1pPr>
              <a:defRPr sz="3200" smtClean="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</a:p>
        </p:txBody>
      </p:sp>
      <p:sp>
        <p:nvSpPr>
          <p:cNvPr id="26719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468313" y="5253038"/>
            <a:ext cx="5400675" cy="6000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1800" smtClean="0"/>
            </a:lvl1pPr>
          </a:lstStyle>
          <a:p>
            <a:r>
              <a:rPr lang="zh-CN" altLang="en-US" smtClean="0"/>
              <a:t>单击添加署名或公司信息</a:t>
            </a:r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98638"/>
            <a:ext cx="4130675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1798638"/>
            <a:ext cx="4132263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5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812EDC09-DC30-4D17-9010-69D3F13FDBF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5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F709313F-40F1-4D54-AAE6-BAC5C3379BE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0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512F2947-8F93-4F49-9579-1423343CFEF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EC00CE33-B39C-47EA-B4EB-86D9010257E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BFF7921E-6E88-4151-AD43-7EC771AE98B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94F8AC4E-B766-42D4-B70F-0D8F88F8FBC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A399FF0D-EDE1-4063-AEDC-6B48E40C0FB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6B1308D4-094C-4983-86E4-E9330403D3B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586581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58658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A4A73046-AE1E-4791-98E7-4F381E7ADA9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4A0C7FC8-D0AE-4EAB-B615-F5B43B82A66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2426E5F1-A752-4634-A573-A26D1AEE961E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6" descr="bg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80513" cy="538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2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103938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 userDrawn="1"/>
        </p:nvGrpSpPr>
        <p:grpSpPr bwMode="auto">
          <a:xfrm>
            <a:off x="900113" y="5949950"/>
            <a:ext cx="3024187" cy="606425"/>
            <a:chOff x="1066" y="2069"/>
            <a:chExt cx="3431" cy="689"/>
          </a:xfrm>
        </p:grpSpPr>
        <p:pic>
          <p:nvPicPr>
            <p:cNvPr id="7" name="Picture 11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6" y="2069"/>
              <a:ext cx="737" cy="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91" y="2160"/>
              <a:ext cx="2706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718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468313" y="4173538"/>
            <a:ext cx="5399087" cy="1079500"/>
          </a:xfrm>
          <a:prstGeom prst="rect">
            <a:avLst/>
          </a:prstGeom>
        </p:spPr>
        <p:txBody>
          <a:bodyPr/>
          <a:lstStyle>
            <a:lvl1pPr>
              <a:defRPr sz="3200" smtClean="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</a:p>
        </p:txBody>
      </p:sp>
      <p:sp>
        <p:nvSpPr>
          <p:cNvPr id="26719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468313" y="5253038"/>
            <a:ext cx="5400675" cy="6000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1800" smtClean="0"/>
            </a:lvl1pPr>
          </a:lstStyle>
          <a:p>
            <a:r>
              <a:rPr lang="zh-CN" altLang="en-US" smtClean="0"/>
              <a:t>单击添加署名或公司信息</a:t>
            </a:r>
          </a:p>
        </p:txBody>
      </p:sp>
    </p:spTree>
  </p:cSld>
  <p:clrMapOvr>
    <a:masterClrMapping/>
  </p:clrMapOvr>
  <p:hf hdr="0" ft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5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812EDC09-DC30-4D17-9010-69D3F13FDBF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5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F709313F-40F1-4D54-AAE6-BAC5C3379BE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0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512F2947-8F93-4F49-9579-1423343CFEF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EC00CE33-B39C-47EA-B4EB-86D9010257E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BFF7921E-6E88-4151-AD43-7EC771AE98B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94F8AC4E-B766-42D4-B70F-0D8F88F8FBC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A399FF0D-EDE1-4063-AEDC-6B48E40C0FB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6B1308D4-094C-4983-86E4-E9330403D3B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586581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58658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A4A73046-AE1E-4791-98E7-4F381E7ADA9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4A0C7FC8-D0AE-4EAB-B615-F5B43B82A66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2426E5F1-A752-4634-A573-A26D1AEE961E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5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7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696200" cy="563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00600"/>
          </a:xfrm>
          <a:prstGeom prst="rect">
            <a:avLst/>
          </a:prstGeom>
        </p:spPr>
        <p:txBody>
          <a:bodyPr/>
          <a:lstStyle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0"/>
          </p:nvPr>
        </p:nvSpPr>
        <p:spPr>
          <a:xfrm>
            <a:off x="7162800" y="152400"/>
            <a:ext cx="1752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 b="0" i="1" baseline="0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4AD62625-5DA1-43F6-9271-58B0B91D671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6" descr="bg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80513" cy="538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2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103938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 userDrawn="1"/>
        </p:nvGrpSpPr>
        <p:grpSpPr bwMode="auto">
          <a:xfrm>
            <a:off x="900113" y="5949950"/>
            <a:ext cx="3024187" cy="606425"/>
            <a:chOff x="1066" y="2069"/>
            <a:chExt cx="3431" cy="689"/>
          </a:xfrm>
        </p:grpSpPr>
        <p:pic>
          <p:nvPicPr>
            <p:cNvPr id="7" name="Picture 11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6" y="2069"/>
              <a:ext cx="737" cy="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91" y="2160"/>
              <a:ext cx="2706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718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468313" y="4173538"/>
            <a:ext cx="5399087" cy="1079500"/>
          </a:xfrm>
          <a:prstGeom prst="rect">
            <a:avLst/>
          </a:prstGeom>
        </p:spPr>
        <p:txBody>
          <a:bodyPr/>
          <a:lstStyle>
            <a:lvl1pPr>
              <a:defRPr sz="3200" smtClean="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</a:p>
        </p:txBody>
      </p:sp>
      <p:sp>
        <p:nvSpPr>
          <p:cNvPr id="26719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468313" y="5253038"/>
            <a:ext cx="5400675" cy="6000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1800" smtClean="0"/>
            </a:lvl1pPr>
          </a:lstStyle>
          <a:p>
            <a:r>
              <a:rPr lang="zh-CN" altLang="en-US" smtClean="0"/>
              <a:t>单击添加署名或公司信息</a:t>
            </a:r>
          </a:p>
        </p:txBody>
      </p:sp>
    </p:spTree>
  </p:cSld>
  <p:clrMapOvr>
    <a:masterClrMapping/>
  </p:clrMapOvr>
  <p:hf hdr="0" ft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5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812EDC09-DC30-4D17-9010-69D3F13FDBF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5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F709313F-40F1-4D54-AAE6-BAC5C3379BE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0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512F2947-8F93-4F49-9579-1423343CFEF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EC00CE33-B39C-47EA-B4EB-86D9010257E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BFF7921E-6E88-4151-AD43-7EC771AE98B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94F8AC4E-B766-42D4-B70F-0D8F88F8FBC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A399FF0D-EDE1-4063-AEDC-6B48E40C0FB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6B1308D4-094C-4983-86E4-E9330403D3B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586581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58658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A4A73046-AE1E-4791-98E7-4F381E7ADA9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4A0C7FC8-D0AE-4EAB-B615-F5B43B82A66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2426E5F1-A752-4634-A573-A26D1AEE961E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5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7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696200" cy="563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00600"/>
          </a:xfrm>
          <a:prstGeom prst="rect">
            <a:avLst/>
          </a:prstGeom>
        </p:spPr>
        <p:txBody>
          <a:bodyPr/>
          <a:lstStyle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0"/>
          </p:nvPr>
        </p:nvSpPr>
        <p:spPr>
          <a:xfrm>
            <a:off x="7162800" y="152400"/>
            <a:ext cx="1752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 b="0" i="1" baseline="0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4AD62625-5DA1-43F6-9271-58B0B91D671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6" descr="bg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80513" cy="538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2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103938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 userDrawn="1"/>
        </p:nvGrpSpPr>
        <p:grpSpPr bwMode="auto">
          <a:xfrm>
            <a:off x="900113" y="5949950"/>
            <a:ext cx="3024187" cy="606425"/>
            <a:chOff x="1066" y="2069"/>
            <a:chExt cx="3431" cy="689"/>
          </a:xfrm>
        </p:grpSpPr>
        <p:pic>
          <p:nvPicPr>
            <p:cNvPr id="7" name="Picture 11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6" y="2069"/>
              <a:ext cx="737" cy="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91" y="2160"/>
              <a:ext cx="2706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718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468313" y="4173538"/>
            <a:ext cx="5399087" cy="1079500"/>
          </a:xfrm>
          <a:prstGeom prst="rect">
            <a:avLst/>
          </a:prstGeom>
        </p:spPr>
        <p:txBody>
          <a:bodyPr/>
          <a:lstStyle>
            <a:lvl1pPr>
              <a:defRPr sz="3200" smtClean="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</a:p>
        </p:txBody>
      </p:sp>
      <p:sp>
        <p:nvSpPr>
          <p:cNvPr id="26719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468313" y="5253038"/>
            <a:ext cx="5400675" cy="6000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1800" smtClean="0"/>
            </a:lvl1pPr>
          </a:lstStyle>
          <a:p>
            <a:r>
              <a:rPr lang="zh-CN" altLang="en-US" smtClean="0"/>
              <a:t>单击添加署名或公司信息</a:t>
            </a:r>
          </a:p>
        </p:txBody>
      </p:sp>
    </p:spTree>
  </p:cSld>
  <p:clrMapOvr>
    <a:masterClrMapping/>
  </p:clrMapOvr>
  <p:hf hdr="0" ft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5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812EDC09-DC30-4D17-9010-69D3F13FDBF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5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F709313F-40F1-4D54-AAE6-BAC5C3379BE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0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512F2947-8F93-4F49-9579-1423343CFEF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EC00CE33-B39C-47EA-B4EB-86D9010257E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BFF7921E-6E88-4151-AD43-7EC771AE98B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94F8AC4E-B766-42D4-B70F-0D8F88F8FBC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A399FF0D-EDE1-4063-AEDC-6B48E40C0FB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6B1308D4-094C-4983-86E4-E9330403D3B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586581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58658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A4A73046-AE1E-4791-98E7-4F381E7ADA9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4A0C7FC8-D0AE-4EAB-B615-F5B43B82A66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2426E5F1-A752-4634-A573-A26D1AEE961E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5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7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696200" cy="563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00600"/>
          </a:xfrm>
          <a:prstGeom prst="rect">
            <a:avLst/>
          </a:prstGeom>
        </p:spPr>
        <p:txBody>
          <a:bodyPr/>
          <a:lstStyle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0"/>
          </p:nvPr>
        </p:nvSpPr>
        <p:spPr>
          <a:xfrm>
            <a:off x="7162800" y="152400"/>
            <a:ext cx="1752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 b="0" i="1" baseline="0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4AD62625-5DA1-43F6-9271-58B0B91D671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6" descr="bg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80513" cy="538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2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103938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 userDrawn="1"/>
        </p:nvGrpSpPr>
        <p:grpSpPr bwMode="auto">
          <a:xfrm>
            <a:off x="900113" y="5949950"/>
            <a:ext cx="3024187" cy="606425"/>
            <a:chOff x="1066" y="2069"/>
            <a:chExt cx="3431" cy="689"/>
          </a:xfrm>
        </p:grpSpPr>
        <p:pic>
          <p:nvPicPr>
            <p:cNvPr id="7" name="Picture 11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6" y="2069"/>
              <a:ext cx="737" cy="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91" y="2160"/>
              <a:ext cx="2706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718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468313" y="4173538"/>
            <a:ext cx="5399087" cy="1079500"/>
          </a:xfrm>
          <a:prstGeom prst="rect">
            <a:avLst/>
          </a:prstGeom>
        </p:spPr>
        <p:txBody>
          <a:bodyPr/>
          <a:lstStyle>
            <a:lvl1pPr>
              <a:defRPr sz="3200" smtClean="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</a:p>
        </p:txBody>
      </p:sp>
      <p:sp>
        <p:nvSpPr>
          <p:cNvPr id="26719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468313" y="5253038"/>
            <a:ext cx="5400675" cy="6000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1800" smtClean="0"/>
            </a:lvl1pPr>
          </a:lstStyle>
          <a:p>
            <a:r>
              <a:rPr lang="zh-CN" altLang="en-US" smtClean="0"/>
              <a:t>单击添加署名或公司信息</a:t>
            </a:r>
          </a:p>
        </p:txBody>
      </p:sp>
    </p:spTree>
  </p:cSld>
  <p:clrMapOvr>
    <a:masterClrMapping/>
  </p:clrMapOvr>
  <p:hf hdr="0" ftr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5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812EDC09-DC30-4D17-9010-69D3F13FDBF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5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F709313F-40F1-4D54-AAE6-BAC5C3379BE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4" descr="bg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5" descr="未标题-1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500063" y="287338"/>
            <a:ext cx="55927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b="0" i="0" baseline="0" smtClean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6" name="Picture 10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512F2947-8F93-4F49-9579-1423343CFEF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EC00CE33-B39C-47EA-B4EB-86D9010257E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BFF7921E-6E88-4151-AD43-7EC771AE98B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94F8AC4E-B766-42D4-B70F-0D8F88F8FBC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A399FF0D-EDE1-4063-AEDC-6B48E40C0FB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1484313"/>
            <a:ext cx="8207375" cy="4641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6B1308D4-094C-4983-86E4-E9330403D3B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586581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58658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zh-CN">
                <a:solidFill>
                  <a:srgbClr val="000000"/>
                </a:solidFill>
              </a:rPr>
              <a:t>Page </a:t>
            </a:r>
            <a:r>
              <a:rPr lang="de-DE" altLang="zh-CN">
                <a:solidFill>
                  <a:srgbClr val="000000"/>
                </a:solidFill>
                <a:sym typeface="MS UI Gothic" pitchFamily="34" charset="-128"/>
              </a:rPr>
              <a:t></a:t>
            </a:r>
            <a:r>
              <a:rPr lang="de-DE" altLang="zh-CN">
                <a:solidFill>
                  <a:srgbClr val="000000"/>
                </a:solidFill>
              </a:rPr>
              <a:t> </a:t>
            </a:r>
            <a:fld id="{A4A73046-AE1E-4791-98E7-4F381E7ADA9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10000"/>
                <a:lumOff val="90000"/>
                <a:alpha val="2000"/>
              </a:schemeClr>
            </a:gs>
            <a:gs pos="39999">
              <a:srgbClr val="85C2FF">
                <a:alpha val="0"/>
              </a:srgbClr>
            </a:gs>
            <a:gs pos="70000">
              <a:srgbClr val="C4D6EB">
                <a:alpha val="18000"/>
              </a:srgbClr>
            </a:gs>
            <a:gs pos="100000">
              <a:srgbClr val="FFEBFA">
                <a:alpha val="49000"/>
              </a:srgbClr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96875"/>
            <a:ext cx="8402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98638"/>
            <a:ext cx="8415338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bg2"/>
          </a:solidFill>
          <a:effectLst>
            <a:outerShdw blurRad="50800" dist="38100" dir="2700000">
              <a:schemeClr val="accent1">
                <a:alpha val="43000"/>
              </a:schemeClr>
            </a:outerShdw>
          </a:effectLst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600"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000"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n-lt"/>
          <a:ea typeface="ＭＳ Ｐゴシック" pitchFamily="-108" charset="-128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4" descr="bg2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图片 15" descr="未标题-11.jpg"/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9213" y="6524625"/>
            <a:ext cx="1439862" cy="1968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ea typeface="华文细黑" pitchFamily="2" charset="-122"/>
              </a:defRPr>
            </a:lvl1pPr>
          </a:lstStyle>
          <a:p>
            <a:pPr eaLnBrk="0" hangingPunct="0"/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</a:rPr>
              <a:t>Page </a:t>
            </a:r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  <a:sym typeface="MS UI Gothic" pitchFamily="34" charset="-128"/>
              </a:rPr>
              <a:t></a:t>
            </a:r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fld id="{4D158CD2-31E4-45F9-962F-9DE047ABB92F}" type="slidenum">
              <a:rPr lang="zh-CN" altLang="en-US" i="1" baseline="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‹#›</a:t>
            </a:fld>
            <a:endParaRPr lang="en-US" altLang="zh-CN" i="1" baseline="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1030" name="Picture 16"/>
            <p:cNvPicPr>
              <a:picLocks noChangeAspect="1" noChangeArrowheads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17"/>
            <p:cNvPicPr>
              <a:picLocks noChangeAspect="1" noChangeArrowheads="1"/>
            </p:cNvPicPr>
            <p:nvPr userDrawn="1"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761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华文细黑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华文细黑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华文细黑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华文细黑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华文细黑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华文细黑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4" descr="bg2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图片 15" descr="未标题-11.jpg"/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9213" y="6524625"/>
            <a:ext cx="1439862" cy="1968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ea typeface="华文细黑" pitchFamily="2" charset="-122"/>
              </a:defRPr>
            </a:lvl1pPr>
          </a:lstStyle>
          <a:p>
            <a:pPr eaLnBrk="0" hangingPunct="0"/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</a:rPr>
              <a:t>Page </a:t>
            </a:r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  <a:sym typeface="MS UI Gothic" pitchFamily="34" charset="-128"/>
              </a:rPr>
              <a:t></a:t>
            </a:r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fld id="{4D158CD2-31E4-45F9-962F-9DE047ABB92F}" type="slidenum">
              <a:rPr lang="zh-CN" altLang="en-US" i="1" baseline="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‹#›</a:t>
            </a:fld>
            <a:endParaRPr lang="en-US" altLang="zh-CN" i="1" baseline="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1030" name="Picture 16"/>
            <p:cNvPicPr>
              <a:picLocks noChangeAspect="1" noChangeArrowheads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17"/>
            <p:cNvPicPr>
              <a:picLocks noChangeAspect="1" noChangeArrowheads="1"/>
            </p:cNvPicPr>
            <p:nvPr userDrawn="1"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华文细黑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华文细黑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华文细黑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华文细黑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华文细黑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华文细黑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4" descr="bg2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图片 15" descr="未标题-11.jpg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9213" y="6524625"/>
            <a:ext cx="1439862" cy="1968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ea typeface="华文细黑" pitchFamily="2" charset="-122"/>
              </a:defRPr>
            </a:lvl1pPr>
          </a:lstStyle>
          <a:p>
            <a:pPr eaLnBrk="0" hangingPunct="0"/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</a:rPr>
              <a:t>Page </a:t>
            </a:r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  <a:sym typeface="MS UI Gothic" pitchFamily="34" charset="-128"/>
              </a:rPr>
              <a:t></a:t>
            </a:r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fld id="{4D158CD2-31E4-45F9-962F-9DE047ABB92F}" type="slidenum">
              <a:rPr lang="zh-CN" altLang="en-US" i="1" baseline="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‹#›</a:t>
            </a:fld>
            <a:endParaRPr lang="en-US" altLang="zh-CN" i="1" baseline="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1030" name="Picture 16"/>
            <p:cNvPicPr>
              <a:picLocks noChangeAspect="1" noChangeArrowheads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17"/>
            <p:cNvPicPr>
              <a:picLocks noChangeAspect="1" noChangeArrowheads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华文细黑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华文细黑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华文细黑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华文细黑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华文细黑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华文细黑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4" descr="bg2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图片 15" descr="未标题-11.jpg"/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9213" y="6524625"/>
            <a:ext cx="1439862" cy="1968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ea typeface="华文细黑" pitchFamily="2" charset="-122"/>
              </a:defRPr>
            </a:lvl1pPr>
          </a:lstStyle>
          <a:p>
            <a:pPr eaLnBrk="0" hangingPunct="0"/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</a:rPr>
              <a:t>Page </a:t>
            </a:r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  <a:sym typeface="MS UI Gothic" pitchFamily="34" charset="-128"/>
              </a:rPr>
              <a:t></a:t>
            </a:r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fld id="{4D158CD2-31E4-45F9-962F-9DE047ABB92F}" type="slidenum">
              <a:rPr lang="zh-CN" altLang="en-US" i="1" baseline="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‹#›</a:t>
            </a:fld>
            <a:endParaRPr lang="en-US" altLang="zh-CN" i="1" baseline="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1030" name="Picture 16"/>
            <p:cNvPicPr>
              <a:picLocks noChangeAspect="1" noChangeArrowheads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17"/>
            <p:cNvPicPr>
              <a:picLocks noChangeAspect="1" noChangeArrowheads="1"/>
            </p:cNvPicPr>
            <p:nvPr userDrawn="1"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华文细黑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华文细黑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华文细黑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华文细黑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华文细黑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华文细黑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4" descr="bg2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图片 15" descr="未标题-11.jpg"/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9213" y="6524625"/>
            <a:ext cx="1439862" cy="1968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ea typeface="华文细黑" pitchFamily="2" charset="-122"/>
              </a:defRPr>
            </a:lvl1pPr>
          </a:lstStyle>
          <a:p>
            <a:pPr eaLnBrk="0" hangingPunct="0"/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</a:rPr>
              <a:t>Page </a:t>
            </a:r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  <a:sym typeface="MS UI Gothic" pitchFamily="34" charset="-128"/>
              </a:rPr>
              <a:t></a:t>
            </a:r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fld id="{4D158CD2-31E4-45F9-962F-9DE047ABB92F}" type="slidenum">
              <a:rPr lang="zh-CN" altLang="en-US" i="1" baseline="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‹#›</a:t>
            </a:fld>
            <a:endParaRPr lang="en-US" altLang="zh-CN" i="1" baseline="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1030" name="Picture 16"/>
            <p:cNvPicPr>
              <a:picLocks noChangeAspect="1" noChangeArrowheads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17"/>
            <p:cNvPicPr>
              <a:picLocks noChangeAspect="1" noChangeArrowheads="1"/>
            </p:cNvPicPr>
            <p:nvPr userDrawn="1"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华文细黑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华文细黑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华文细黑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华文细黑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华文细黑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华文细黑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4" descr="bg2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图片 15" descr="未标题-11.jpg"/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9213" y="6524625"/>
            <a:ext cx="1439862" cy="1968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ea typeface="华文细黑" pitchFamily="2" charset="-122"/>
              </a:defRPr>
            </a:lvl1pPr>
          </a:lstStyle>
          <a:p>
            <a:pPr eaLnBrk="0" hangingPunct="0"/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</a:rPr>
              <a:t>Page </a:t>
            </a:r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  <a:sym typeface="MS UI Gothic" pitchFamily="34" charset="-128"/>
              </a:rPr>
              <a:t></a:t>
            </a:r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fld id="{4D158CD2-31E4-45F9-962F-9DE047ABB92F}" type="slidenum">
              <a:rPr lang="zh-CN" altLang="en-US" i="1" baseline="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‹#›</a:t>
            </a:fld>
            <a:endParaRPr lang="en-US" altLang="zh-CN" i="1" baseline="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1030" name="Picture 16"/>
            <p:cNvPicPr>
              <a:picLocks noChangeAspect="1" noChangeArrowheads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17"/>
            <p:cNvPicPr>
              <a:picLocks noChangeAspect="1" noChangeArrowheads="1"/>
            </p:cNvPicPr>
            <p:nvPr userDrawn="1"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华文细黑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华文细黑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华文细黑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华文细黑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华文细黑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华文细黑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4" descr="bg2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图片 15" descr="未标题-11.jpg"/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3929063" y="624840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9213" y="6524625"/>
            <a:ext cx="1439862" cy="1968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ea typeface="华文细黑" pitchFamily="2" charset="-122"/>
              </a:defRPr>
            </a:lvl1pPr>
          </a:lstStyle>
          <a:p>
            <a:pPr eaLnBrk="0" hangingPunct="0"/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</a:rPr>
              <a:t>Page </a:t>
            </a:r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  <a:sym typeface="MS UI Gothic" pitchFamily="34" charset="-128"/>
              </a:rPr>
              <a:t></a:t>
            </a:r>
            <a:r>
              <a:rPr lang="de-DE" altLang="zh-CN" i="1" baseline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fld id="{4D158CD2-31E4-45F9-962F-9DE047ABB92F}" type="slidenum">
              <a:rPr lang="zh-CN" altLang="en-US" i="1" baseline="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‹#›</a:t>
            </a:fld>
            <a:endParaRPr lang="en-US" altLang="zh-CN" i="1" baseline="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1042988" y="6221413"/>
            <a:ext cx="2447925" cy="447675"/>
            <a:chOff x="657" y="3828"/>
            <a:chExt cx="1542" cy="282"/>
          </a:xfrm>
        </p:grpSpPr>
        <p:pic>
          <p:nvPicPr>
            <p:cNvPr id="1030" name="Picture 16"/>
            <p:cNvPicPr>
              <a:picLocks noChangeAspect="1" noChangeArrowheads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57" y="3828"/>
              <a:ext cx="30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17"/>
            <p:cNvPicPr>
              <a:picLocks noChangeAspect="1" noChangeArrowheads="1"/>
            </p:cNvPicPr>
            <p:nvPr userDrawn="1"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954" y="3855"/>
              <a:ext cx="124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华文细黑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 Black" pitchFamily="34" charset="0"/>
          <a:ea typeface="华文细黑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华文细黑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华文细黑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华文细黑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华文细黑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华文细黑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3D&#25171;&#21360;&#21407;&#29702;&#21450;&#20171;&#32461;/3D&#25171;&#21360;&#29664;&#23453;&#39318;&#39280;.mp4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hyperlink" Target="3D&#25171;&#21360;&#21407;&#29702;&#21450;&#20171;&#32461;/3D%20Printed%20shoe%20from%20Clarks%20%203D&#34394;&#25311;&#26679;&#38795;&#25171;&#21360;.mp4" TargetMode="External"/><Relationship Id="rId5" Type="http://schemas.openxmlformats.org/officeDocument/2006/relationships/hyperlink" Target="3D&#25171;&#21360;&#21407;&#29702;&#21450;&#20171;&#32461;/3D&#25171;&#21360;&#24125;&#23376;&#26381;&#35013;&#31168;.mp4" TargetMode="External"/><Relationship Id="rId4" Type="http://schemas.openxmlformats.org/officeDocument/2006/relationships/hyperlink" Target="3D&#25171;&#21360;&#21407;&#29702;&#21450;&#20171;&#32461;/3D&#25171;&#21360;&#25216;&#26415;&#21046;&#25104;&#30340;&#26381;&#35013;.fl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hyperlink" Target="3D&#25171;&#21360;&#21407;&#29702;&#21450;&#20171;&#32461;/Nike%203D&#25171;&#21360;&#39030;&#32423;&#29699;&#38795;.flv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3D&#25171;&#21360;&#21407;&#29702;&#21450;&#20171;&#32461;/3D&#29031;&#30456;&#39302;&#30340;&#24037;&#20316;&#27969;&#31243;.mp4" TargetMode="External"/><Relationship Id="rId7" Type="http://schemas.openxmlformats.org/officeDocument/2006/relationships/image" Target="../media/image5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3D&#25171;&#21360;&#21407;&#29702;&#21450;&#20171;&#32461;/&#19990;&#30028;&#39318;&#25903;&#20840;3D&#25171;&#21360;&#26538;&#25903;.mp4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4" Type="http://schemas.openxmlformats.org/officeDocument/2006/relationships/hyperlink" Target="3D&#25171;&#21360;&#21407;&#29702;&#21450;&#20171;&#32461;/&#19990;&#30028;&#39318;&#25903;3D&#25171;&#21360;&#37329;&#23646;&#26538;.mp4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jpeg"/><Relationship Id="rId7" Type="http://schemas.openxmlformats.org/officeDocument/2006/relationships/hyperlink" Target="3D&#25171;&#21360;&#21407;&#29702;&#21450;&#20171;&#32461;/&#32654;&#39135;&#21487;&#20197;&#36825;&#26679;&#25171;&#21360;&#20986;&#26469;.mp4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Relationship Id="rId6" Type="http://schemas.openxmlformats.org/officeDocument/2006/relationships/hyperlink" Target="3D&#25171;&#21360;&#21407;&#29702;&#21450;&#20171;&#32461;/&#20113;&#22270;&#20013;3D&#25171;&#21360;&#39135;&#29289;&#30340;&#22330;&#26223;.flv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hyperlink" Target="3D&#25171;&#21360;&#21407;&#29702;&#21450;&#20171;&#32461;/&#22269;&#23478;&#22320;&#29702;--&#31070;&#22855;3D&#25171;&#21360;&#26426;.flv" TargetMode="External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3D&#25171;&#21360;&#21407;&#29702;&#21450;&#20171;&#32461;/3D&#25171;&#21360;&#25151;&#23627;&#25216;&#26415;&#20142;&#30456;&#19978;&#28023;&#32511;&#33394;&#24314;&#21338;&#20250;.mp4" TargetMode="External"/><Relationship Id="rId2" Type="http://schemas.openxmlformats.org/officeDocument/2006/relationships/hyperlink" Target="3D&#25171;&#21360;&#21407;&#29702;&#21450;&#20171;&#32461;/3D&#25151;&#23627;&#25171;&#21360;&#28436;&#31034;.flv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3D&#25171;&#21360;&#21407;&#29702;&#21450;&#20171;&#32461;/&#19990;&#30028;&#31532;&#19968;&#36742;3D&#25171;&#21360;&#30340;&#27773;&#36710;Urbee%202.wmv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3D&#25171;&#21360;&#21407;&#29702;&#21450;&#20171;&#32461;/NASA%203D&#25171;&#21360;&#28779;&#31661;&#21457;&#21160;&#26426;&#27979;&#35797;&#35270;&#39057;.flv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hyperlink" Target="3D&#25171;&#21360;&#21407;&#29702;&#21450;&#20171;&#32461;/NASA&#29992;3D&#25171;&#21360;&#25216;&#26415;&#21046;&#36896;&#28779;&#31661;&#38646;&#20214;.flv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3D&#25171;&#21360;&#21407;&#29702;&#21450;&#20171;&#32461;/3D&#25171;&#21360;&#20986;&#20154;&#31867;&#32958;&#33039;.flv" TargetMode="External"/><Relationship Id="rId3" Type="http://schemas.openxmlformats.org/officeDocument/2006/relationships/image" Target="../media/image69.png"/><Relationship Id="rId7" Type="http://schemas.openxmlformats.org/officeDocument/2006/relationships/hyperlink" Target="3D&#25171;&#21360;&#21407;&#29702;&#21450;&#20171;&#32461;/3D&#25171;&#21360;&#27668;&#31649;.flv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5" Type="http://schemas.openxmlformats.org/officeDocument/2006/relationships/hyperlink" Target="3D&#25171;&#21360;&#21407;&#29702;&#21450;&#20171;&#32461;/&#22312;&#22836;&#21457;&#19997;&#19978;3D&#25171;&#21360;&#23431;&#23449;&#39134;&#33337;.flv" TargetMode="External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zh.wikipedia.org/wiki/%E5%90%88%E9%87%91" TargetMode="External"/><Relationship Id="rId13" Type="http://schemas.openxmlformats.org/officeDocument/2006/relationships/hyperlink" Target="http://zh.wikipedia.org/wiki/%E6%95%B0%E5%AD%97%E5%85%89%E5%A4%84%E7%90%86" TargetMode="External"/><Relationship Id="rId18" Type="http://schemas.openxmlformats.org/officeDocument/2006/relationships/hyperlink" Target="http://en.wikipedia.org/wiki/Melted_and_Extrusion_Modeling" TargetMode="External"/><Relationship Id="rId26" Type="http://schemas.openxmlformats.org/officeDocument/2006/relationships/hyperlink" Target="http://en.wikipedia.org/wiki/Powder_bed_and_inkjet_head_3d_printing" TargetMode="External"/><Relationship Id="rId3" Type="http://schemas.openxmlformats.org/officeDocument/2006/relationships/hyperlink" Target="http://en.wikipedia.org/wiki/selective_laser_sintering" TargetMode="External"/><Relationship Id="rId21" Type="http://schemas.openxmlformats.org/officeDocument/2006/relationships/hyperlink" Target="http://zh.wikipedia.org/wiki/%E7%BA%B8" TargetMode="External"/><Relationship Id="rId7" Type="http://schemas.openxmlformats.org/officeDocument/2006/relationships/hyperlink" Target="http://en.wikipedia.org/wiki/Direct_metal_laser_sintering" TargetMode="External"/><Relationship Id="rId12" Type="http://schemas.openxmlformats.org/officeDocument/2006/relationships/hyperlink" Target="http://en.wikipedia.org/wiki/photopolymer" TargetMode="External"/><Relationship Id="rId17" Type="http://schemas.openxmlformats.org/officeDocument/2006/relationships/hyperlink" Target="http://zh.wikipedia.org/wiki/ABS%E6%A0%91%E8%84%82" TargetMode="External"/><Relationship Id="rId25" Type="http://schemas.openxmlformats.org/officeDocument/2006/relationships/hyperlink" Target="http://en.wikipedia.org/wiki/Thermoplastic_powder" TargetMode="External"/><Relationship Id="rId2" Type="http://schemas.openxmlformats.org/officeDocument/2006/relationships/image" Target="../media/image7.png"/><Relationship Id="rId16" Type="http://schemas.openxmlformats.org/officeDocument/2006/relationships/hyperlink" Target="http://zh.wikipedia.org/wiki/%E8%81%9A%E4%B9%B3%E9%85%B8" TargetMode="External"/><Relationship Id="rId20" Type="http://schemas.openxmlformats.org/officeDocument/2006/relationships/hyperlink" Target="http://en.wikipedia.org/wiki/laminated_object_manufactu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zh.wikipedia.org/wiki/%E9%99%B6%E7%93%B7" TargetMode="External"/><Relationship Id="rId11" Type="http://schemas.openxmlformats.org/officeDocument/2006/relationships/hyperlink" Target="http://en.wikipedia.org/wiki/stereolithography" TargetMode="External"/><Relationship Id="rId24" Type="http://schemas.openxmlformats.org/officeDocument/2006/relationships/hyperlink" Target="http://en.wikipedia.org/wiki/Selective_heat_sintering" TargetMode="External"/><Relationship Id="rId5" Type="http://schemas.openxmlformats.org/officeDocument/2006/relationships/hyperlink" Target="http://zh.wikipedia.org/wiki/%E9%87%91%E5%B1%9E" TargetMode="External"/><Relationship Id="rId15" Type="http://schemas.openxmlformats.org/officeDocument/2006/relationships/hyperlink" Target="http://en.wikipedia.org/wiki/Fused_Filament_Fabrication" TargetMode="External"/><Relationship Id="rId23" Type="http://schemas.openxmlformats.org/officeDocument/2006/relationships/hyperlink" Target="http://zh.wikipedia.org/wiki/%E9%92%9B" TargetMode="External"/><Relationship Id="rId10" Type="http://schemas.openxmlformats.org/officeDocument/2006/relationships/hyperlink" Target="http://zh.wikipedia.org/wiki/%E5%85%B1%E6%99%B6%E7%B3%BB%E7%B5%B1" TargetMode="External"/><Relationship Id="rId19" Type="http://schemas.openxmlformats.org/officeDocument/2006/relationships/hyperlink" Target="http://zh.wikipedia.org/wiki/%E5%A1%91%E6%96%99" TargetMode="External"/><Relationship Id="rId4" Type="http://schemas.openxmlformats.org/officeDocument/2006/relationships/hyperlink" Target="http://zh.wikipedia.org/wiki/%E7%83%AD%E5%A1%91%E6%80%A7%E5%A1%91%E6%96%99" TargetMode="External"/><Relationship Id="rId9" Type="http://schemas.openxmlformats.org/officeDocument/2006/relationships/hyperlink" Target="http://en.wikipedia.org/wiki/fused_deposition_modeling" TargetMode="External"/><Relationship Id="rId14" Type="http://schemas.openxmlformats.org/officeDocument/2006/relationships/hyperlink" Target="http://zh.wikipedia.org/wiki/%E6%A0%91%E8%84%82" TargetMode="External"/><Relationship Id="rId22" Type="http://schemas.openxmlformats.org/officeDocument/2006/relationships/hyperlink" Target="http://en.wikipedia.org/wiki/Electron_beam_melting" TargetMode="External"/><Relationship Id="rId27" Type="http://schemas.openxmlformats.org/officeDocument/2006/relationships/hyperlink" Target="http://zh.wikipedia.org/wiki/%E7%9F%B3%E8%86%8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Relationship Id="rId4" Type="http://schemas.openxmlformats.org/officeDocument/2006/relationships/hyperlink" Target="3D&#25171;&#21360;&#21407;&#29702;&#21450;&#20171;&#32461;/FDM&#21407;&#29702;%203D&#25171;&#21360;iphone&#25163;&#26426;&#22771;.mp4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0.xml"/><Relationship Id="rId4" Type="http://schemas.openxmlformats.org/officeDocument/2006/relationships/hyperlink" Target="3D&#25171;&#21360;&#21407;&#29702;&#21450;&#20171;&#32461;/LOM&#21407;&#29702;%20&#20197;&#32440;&#24352;&#20026;&#25171;&#21360;&#32791;&#26448;&#30340;3D&#25171;&#21360;&#26426;Mcor%203D%20Printing.flv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3D&#25171;&#21360;&#21407;&#29702;&#21450;&#20171;&#32461;/3D%20Printed%20shoe%20from%20Clarks%20%203D&#34394;&#25311;&#26679;&#38795;&#25171;&#21360;.mp4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file:///E:\0_&#22791;&#35838;&#36164;&#26009;\6_2014&#19977;&#32500;&#25171;&#21360;-&#20844;&#20849;&#36873;&#20462;&#35838;\&#35838;&#20214;&#21046;&#20316;\1%203D&#25171;&#21360;&#21407;&#29702;&#21450;&#20171;&#32461;\3D&#25171;&#21360;&#21407;&#29702;&#21450;&#20171;&#32461;\&#19977;&#32500;&#25171;&#21360;&#21152;&#24335;&#21046;&#36896;.wmv" TargetMode="External"/><Relationship Id="rId1" Type="http://schemas.openxmlformats.org/officeDocument/2006/relationships/video" Target="file:///E:\0_&#22791;&#35838;&#36164;&#26009;\6_2014&#19977;&#32500;&#25171;&#21360;-&#20844;&#20849;&#36873;&#20462;&#35838;\&#35838;&#20214;&#21046;&#20316;\1%203D&#25171;&#21360;&#21407;&#29702;&#21450;&#20171;&#32461;\3D&#25171;&#21360;&#21407;&#29702;&#21450;&#20171;&#32461;\&#20256;&#32479;&#20943;&#24335;&#21046;&#36896;.wmv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5.xml"/><Relationship Id="rId6" Type="http://schemas.openxmlformats.org/officeDocument/2006/relationships/hyperlink" Target="3D&#25171;&#21360;&#21407;&#29702;&#21450;&#20171;&#32461;/SLS&#21407;&#29702;_Iynda.mp4" TargetMode="External"/><Relationship Id="rId5" Type="http://schemas.openxmlformats.org/officeDocument/2006/relationships/hyperlink" Target="3D&#25171;&#21360;&#21407;&#29702;&#21450;&#20171;&#32461;/SLS&#21407;&#29702;%20&#23612;&#40857;3D&#25171;&#21360;.flv" TargetMode="Externa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5.xml"/><Relationship Id="rId5" Type="http://schemas.openxmlformats.org/officeDocument/2006/relationships/hyperlink" Target="3D&#25171;&#21360;&#21407;&#29702;&#21450;&#20171;&#32461;/&#28608;&#20809;&#27785;&#31215;(LDT)%20&#37329;&#23646;3D&#25171;&#21360;&#25216;&#26415;.mp4" TargetMode="External"/><Relationship Id="rId4" Type="http://schemas.openxmlformats.org/officeDocument/2006/relationships/hyperlink" Target="3D&#25171;&#21360;&#21407;&#29702;&#21450;&#20171;&#32461;/EOS%20SLS&#37329;&#23646;3D&#25171;&#21360;&#26426;.flv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2.xml"/><Relationship Id="rId5" Type="http://schemas.openxmlformats.org/officeDocument/2006/relationships/hyperlink" Target="3D&#25171;&#21360;&#21407;&#29702;&#21450;&#20171;&#32461;/SLA&#21407;&#29702;_Iynda.mp4" TargetMode="External"/><Relationship Id="rId4" Type="http://schemas.openxmlformats.org/officeDocument/2006/relationships/hyperlink" Target="3D&#25171;&#21360;&#21407;&#29702;&#21450;&#20171;&#32461;/SLA&#21407;&#29702;.flv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9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3D&#25171;&#21360;&#21407;&#29702;&#21450;&#20171;&#32461;/&#25105;&#26159;&#21019;&#23458;&#65292;&#25105;&#20026;&#20013;&#22269;&#21019;&#36896;&#20195;&#35328;.mp4" TargetMode="External"/><Relationship Id="rId1" Type="http://schemas.openxmlformats.org/officeDocument/2006/relationships/slideLayout" Target="../slideLayouts/slideLayout102.xml"/><Relationship Id="rId4" Type="http://schemas.openxmlformats.org/officeDocument/2006/relationships/hyperlink" Target="3D&#25171;&#21360;&#21407;&#29702;&#21450;&#20171;&#32461;/&#20811;&#37324;&#26031;&#183;&#23433;&#24503;&#26862;-&#26032;&#24037;&#19994;&#38761;&#21629;.mp4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02.xml"/><Relationship Id="rId5" Type="http://schemas.openxmlformats.org/officeDocument/2006/relationships/hyperlink" Target="3D&#25171;&#21360;&#21407;&#29702;&#21450;&#20171;&#32461;/&#29579;&#30427;&#26519;-&#21019;&#23458;&#30340;&#19990;&#30028;.mp4" TargetMode="External"/><Relationship Id="rId4" Type="http://schemas.openxmlformats.org/officeDocument/2006/relationships/hyperlink" Target="3D&#25171;&#21360;&#21407;&#29702;&#21450;&#20171;&#32461;/&#26032;&#32463;&#27982;&#65292;&#26032;&#29609;&#27861;&#20043;&#21019;&#23458;&#31354;&#38388;&#21019;&#22987;&#20154;&#29579;&#30427;&#26519;.mp4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5" Type="http://schemas.openxmlformats.org/officeDocument/2006/relationships/hyperlink" Target="3D&#25171;&#21360;&#21407;&#29702;&#21450;&#20171;&#32461;/3D&#25171;&#21360;&#30005;&#21513;&#20182;.mp4" TargetMode="External"/><Relationship Id="rId4" Type="http://schemas.openxmlformats.org/officeDocument/2006/relationships/hyperlink" Target="3D&#25171;&#21360;&#21407;&#29702;&#21450;&#20171;&#32461;/3D&#25171;&#21360;&#27963;&#21160;&#27169;&#22411;.flv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0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1.xml"/><Relationship Id="rId4" Type="http://schemas.openxmlformats.org/officeDocument/2006/relationships/hyperlink" Target="3D&#25171;&#21360;&#21407;&#29702;&#21450;&#20171;&#32461;/3D&#25171;&#21360;%20&#21360;&#36710;&#21360;&#25151;&#36186;&#38046;&#31080;%20140813_&#21776;&#39567;.mp4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hyperlink" Target="3D&#25171;&#21360;&#21407;&#29702;&#21450;&#20171;&#32461;/3D&#25171;&#21360;&#38050;&#38081;&#20384;&#30420;&#30002;.flv" TargetMode="External"/><Relationship Id="rId5" Type="http://schemas.openxmlformats.org/officeDocument/2006/relationships/hyperlink" Target="3D&#25171;&#21360;&#21407;&#29702;&#21450;&#20171;&#32461;/3D&#25171;&#21360;&#38050;&#38081;&#20384;&#22836;&#30420;.flv" TargetMode="Externa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Administrator\Desktop\图片1.png"/>
          <p:cNvPicPr>
            <a:picLocks noChangeAspect="1" noChangeArrowheads="1"/>
          </p:cNvPicPr>
          <p:nvPr/>
        </p:nvPicPr>
        <p:blipFill>
          <a:blip r:embed="rId3"/>
          <a:srcRect l="9111"/>
          <a:stretch>
            <a:fillRect/>
          </a:stretch>
        </p:blipFill>
        <p:spPr bwMode="auto">
          <a:xfrm>
            <a:off x="0" y="9939"/>
            <a:ext cx="9144000" cy="977030"/>
          </a:xfrm>
          <a:prstGeom prst="rect">
            <a:avLst/>
          </a:prstGeom>
          <a:noFill/>
        </p:spPr>
      </p:pic>
      <p:sp>
        <p:nvSpPr>
          <p:cNvPr id="3075" name="Rectangle 13"/>
          <p:cNvSpPr>
            <a:spLocks noChangeArrowheads="1"/>
          </p:cNvSpPr>
          <p:nvPr/>
        </p:nvSpPr>
        <p:spPr bwMode="auto">
          <a:xfrm>
            <a:off x="685800" y="1274837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altLang="zh-CN" sz="5400" b="0" baseline="0" dirty="0" smtClean="0">
                <a:solidFill>
                  <a:srgbClr val="000000"/>
                </a:solidFill>
              </a:rPr>
              <a:t>3D</a:t>
            </a:r>
            <a:r>
              <a:rPr lang="zh-CN" altLang="en-US" sz="5400" b="0" baseline="0" dirty="0" smtClean="0">
                <a:solidFill>
                  <a:srgbClr val="000000"/>
                </a:solidFill>
              </a:rPr>
              <a:t>打印原理及介绍</a:t>
            </a:r>
            <a:endParaRPr lang="en-US" altLang="zh-CN" sz="5400" b="0" baseline="0" dirty="0" smtClean="0">
              <a:solidFill>
                <a:srgbClr val="000000"/>
              </a:solidFill>
            </a:endParaRPr>
          </a:p>
        </p:txBody>
      </p:sp>
      <p:sp>
        <p:nvSpPr>
          <p:cNvPr id="3076" name="Rectangle 14"/>
          <p:cNvSpPr>
            <a:spLocks noChangeArrowheads="1"/>
          </p:cNvSpPr>
          <p:nvPr/>
        </p:nvSpPr>
        <p:spPr bwMode="auto">
          <a:xfrm>
            <a:off x="1371600" y="2518675"/>
            <a:ext cx="64008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zh-CN" altLang="en-US" sz="3600" b="0" baseline="0" dirty="0">
                <a:solidFill>
                  <a:srgbClr val="000000"/>
                </a:solidFill>
              </a:rPr>
              <a:t>童晶</a:t>
            </a:r>
          </a:p>
          <a:p>
            <a:pPr marL="342900" indent="-342900" algn="ctr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en-US" altLang="zh-CN" sz="3600" b="0" baseline="0" dirty="0" smtClean="0">
                <a:solidFill>
                  <a:srgbClr val="000000"/>
                </a:solidFill>
              </a:rPr>
              <a:t>2015-5</a:t>
            </a:r>
            <a:endParaRPr lang="en-US" altLang="zh-CN" sz="3600" b="0" baseline="0" dirty="0">
              <a:solidFill>
                <a:srgbClr val="000000"/>
              </a:solidFill>
            </a:endParaRPr>
          </a:p>
        </p:txBody>
      </p:sp>
      <p:pic>
        <p:nvPicPr>
          <p:cNvPr id="12" name="Picture 2" descr="2613afee8ac684e1a03edfff7f318604"/>
          <p:cNvPicPr>
            <a:picLocks noChangeAspect="1" noChangeArrowheads="1"/>
          </p:cNvPicPr>
          <p:nvPr/>
        </p:nvPicPr>
        <p:blipFill>
          <a:blip r:embed="rId4"/>
          <a:srcRect t="1703" r="56113" b="1971"/>
          <a:stretch>
            <a:fillRect/>
          </a:stretch>
        </p:blipFill>
        <p:spPr bwMode="auto">
          <a:xfrm>
            <a:off x="134938" y="3898900"/>
            <a:ext cx="2624709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90863" y="4581525"/>
            <a:ext cx="2898775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08700" y="4221163"/>
            <a:ext cx="2965450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-6350"/>
            <a:ext cx="91932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8" name="AutoShape 5"/>
          <p:cNvSpPr>
            <a:spLocks noChangeArrowheads="1"/>
          </p:cNvSpPr>
          <p:nvPr/>
        </p:nvSpPr>
        <p:spPr bwMode="blackWhite">
          <a:xfrm>
            <a:off x="314123" y="5476606"/>
            <a:ext cx="6096001" cy="842962"/>
          </a:xfrm>
          <a:prstGeom prst="roundRect">
            <a:avLst>
              <a:gd name="adj" fmla="val 9106"/>
            </a:avLst>
          </a:prstGeom>
          <a:noFill/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CN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hlinkClick r:id="rId3" action="ppaction://hlinkfile"/>
              </a:rPr>
              <a:t>3D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hlinkClick r:id="rId3" action="ppaction://hlinkfile"/>
              </a:rPr>
              <a:t>打印的珠宝</a:t>
            </a:r>
            <a:endParaRPr lang="zh-CN" altLang="en-US" sz="2800" baseline="0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9208" y="0"/>
            <a:ext cx="2246313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4" descr="20130728094445304"/>
          <p:cNvPicPr>
            <a:picLocks noChangeAspect="1" noChangeArrowheads="1"/>
          </p:cNvPicPr>
          <p:nvPr/>
        </p:nvPicPr>
        <p:blipFill>
          <a:blip r:embed="rId5"/>
          <a:srcRect l="4289" t="16479" r="50551" b="10207"/>
          <a:stretch>
            <a:fillRect/>
          </a:stretch>
        </p:blipFill>
        <p:spPr bwMode="auto">
          <a:xfrm>
            <a:off x="6588125" y="0"/>
            <a:ext cx="252253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013110811084486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60500" y="914400"/>
            <a:ext cx="6096000" cy="4572000"/>
          </a:xfrm>
          <a:prstGeom prst="rect">
            <a:avLst/>
          </a:prstGeom>
          <a:noFill/>
          <a:ln w="9525">
            <a:noFill/>
            <a:bevel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矩形 7"/>
          <p:cNvSpPr>
            <a:spLocks noChangeArrowheads="1"/>
          </p:cNvSpPr>
          <p:nvPr/>
        </p:nvSpPr>
        <p:spPr bwMode="auto">
          <a:xfrm>
            <a:off x="-36513" y="4868863"/>
            <a:ext cx="9180513" cy="1989137"/>
          </a:xfrm>
          <a:prstGeom prst="rect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 b="0" i="1" baseline="0" smtClean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-36513" y="0"/>
            <a:ext cx="9180513" cy="4868863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 b="0" i="1" baseline="0">
              <a:solidFill>
                <a:srgbClr val="000000"/>
              </a:solidFill>
              <a:ea typeface="宋体" pitchFamily="2" charset="-122"/>
            </a:endParaRPr>
          </a:p>
        </p:txBody>
      </p:sp>
      <p:pic>
        <p:nvPicPr>
          <p:cNvPr id="17413" name="aimg_4360" descr="沙俄珠宝大皇冠采用3D打印钻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908050"/>
            <a:ext cx="4852988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484188" y="5240338"/>
            <a:ext cx="792162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aseline="0" dirty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沙俄大皇冠</a:t>
            </a:r>
            <a:endParaRPr lang="en-US" altLang="zh-CN" sz="2800" baseline="0" dirty="0" smtClean="0">
              <a:solidFill>
                <a:srgbClr val="FFFFFF"/>
              </a:solidFill>
              <a:latin typeface="华文细黑" pitchFamily="2" charset="-122"/>
              <a:ea typeface="华文细黑" pitchFamily="2" charset="-122"/>
            </a:endParaRPr>
          </a:p>
          <a:p>
            <a:r>
              <a:rPr lang="zh-CN" altLang="en-US" sz="2400" b="0" baseline="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制造时间由预计的</a:t>
            </a:r>
            <a:r>
              <a:rPr lang="zh-CN" altLang="en-US" sz="3200" b="0" baseline="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一年缩短到两个月</a:t>
            </a:r>
            <a:r>
              <a:rPr lang="zh-CN" altLang="en-US" sz="2400" b="0" baseline="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，所达到的精准度超越了手艺人采用的常规方式</a:t>
            </a:r>
          </a:p>
        </p:txBody>
      </p:sp>
      <p:pic>
        <p:nvPicPr>
          <p:cNvPr id="17415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7063" y="908050"/>
            <a:ext cx="28575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矩形 2"/>
          <p:cNvSpPr>
            <a:spLocks noChangeArrowheads="1"/>
          </p:cNvSpPr>
          <p:nvPr/>
        </p:nvSpPr>
        <p:spPr bwMode="auto">
          <a:xfrm>
            <a:off x="7235825" y="-42862"/>
            <a:ext cx="1908175" cy="69008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 b="0" i="1" baseline="0" smtClean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434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88640"/>
            <a:ext cx="7105080" cy="64807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AutoShape 4"/>
          <p:cNvSpPr>
            <a:spLocks noChangeArrowheads="1"/>
          </p:cNvSpPr>
          <p:nvPr/>
        </p:nvSpPr>
        <p:spPr bwMode="blackWhite">
          <a:xfrm>
            <a:off x="7002540" y="1521797"/>
            <a:ext cx="2233612" cy="2449512"/>
          </a:xfrm>
          <a:prstGeom prst="roundRect">
            <a:avLst>
              <a:gd name="adj" fmla="val 9106"/>
            </a:avLst>
          </a:prstGeom>
          <a:noFill/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3200" baseline="0" dirty="0" smtClean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3200" baseline="0" dirty="0" smtClean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打印</a:t>
            </a:r>
            <a:endParaRPr lang="en-US" altLang="zh-CN" sz="3200" baseline="0" dirty="0" smtClean="0">
              <a:solidFill>
                <a:srgbClr val="C00000"/>
              </a:solidFill>
              <a:latin typeface="华文细黑" pitchFamily="2" charset="-122"/>
              <a:ea typeface="华文细黑" pitchFamily="2" charset="-122"/>
            </a:endParaRPr>
          </a:p>
          <a:p>
            <a:pPr algn="ctr" eaLnBrk="0" hangingPunct="0"/>
            <a:r>
              <a:rPr lang="zh-CN" altLang="en-US" sz="3200" baseline="0" dirty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  <a:hlinkClick r:id="rId4" action="ppaction://hlinkfile"/>
              </a:rPr>
              <a:t>衣服</a:t>
            </a:r>
            <a:endParaRPr lang="en-US" altLang="zh-CN" sz="3200" baseline="0" dirty="0" smtClean="0">
              <a:solidFill>
                <a:srgbClr val="FFFFFF"/>
              </a:solidFill>
              <a:latin typeface="华文细黑" pitchFamily="2" charset="-122"/>
              <a:ea typeface="华文细黑" pitchFamily="2" charset="-122"/>
            </a:endParaRPr>
          </a:p>
          <a:p>
            <a:pPr algn="ctr" eaLnBrk="0" hangingPunct="0"/>
            <a:r>
              <a:rPr lang="zh-CN" altLang="en-US" sz="3200" baseline="0" dirty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  <a:hlinkClick r:id="rId5" action="ppaction://hlinkfile"/>
              </a:rPr>
              <a:t>帽子</a:t>
            </a:r>
            <a:endParaRPr lang="en-US" altLang="zh-CN" sz="3200" baseline="0" dirty="0" smtClean="0">
              <a:solidFill>
                <a:srgbClr val="FFFFFF"/>
              </a:solidFill>
              <a:latin typeface="华文细黑" pitchFamily="2" charset="-122"/>
              <a:ea typeface="华文细黑" pitchFamily="2" charset="-122"/>
            </a:endParaRPr>
          </a:p>
          <a:p>
            <a:pPr algn="ctr" eaLnBrk="0" hangingPunct="0"/>
            <a:r>
              <a:rPr lang="zh-CN" altLang="en-US" sz="3200" baseline="0" dirty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  <a:hlinkClick r:id="rId6" action="ppaction://hlinkfile"/>
              </a:rPr>
              <a:t>鞋子</a:t>
            </a:r>
            <a:endParaRPr lang="en-US" altLang="zh-CN" sz="3200" baseline="0" dirty="0" smtClean="0">
              <a:solidFill>
                <a:srgbClr val="FFFFFF"/>
              </a:solidFill>
              <a:latin typeface="华文细黑" pitchFamily="2" charset="-122"/>
              <a:ea typeface="华文细黑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矩形 1"/>
          <p:cNvSpPr>
            <a:spLocks noChangeArrowheads="1"/>
          </p:cNvSpPr>
          <p:nvPr/>
        </p:nvSpPr>
        <p:spPr bwMode="auto">
          <a:xfrm>
            <a:off x="6632575" y="-26988"/>
            <a:ext cx="2535238" cy="3816351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 b="0" i="1" baseline="0" smtClean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5363" name="矩形 11"/>
          <p:cNvSpPr>
            <a:spLocks noChangeArrowheads="1"/>
          </p:cNvSpPr>
          <p:nvPr/>
        </p:nvSpPr>
        <p:spPr bwMode="auto">
          <a:xfrm>
            <a:off x="-36513" y="3768725"/>
            <a:ext cx="9180513" cy="3089275"/>
          </a:xfrm>
          <a:prstGeom prst="rect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 b="0" i="1" baseline="0" smtClean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5365" name="Picture 2" descr="nike-vapor-talon-gear-patrol-full"/>
          <p:cNvPicPr>
            <a:picLocks noChangeAspect="1" noChangeArrowheads="1"/>
          </p:cNvPicPr>
          <p:nvPr/>
        </p:nvPicPr>
        <p:blipFill>
          <a:blip r:embed="rId3"/>
          <a:srcRect t="7268" b="8315"/>
          <a:stretch>
            <a:fillRect/>
          </a:stretch>
        </p:blipFill>
        <p:spPr bwMode="auto">
          <a:xfrm>
            <a:off x="-36513" y="-20638"/>
            <a:ext cx="6669088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8"/>
          <p:cNvSpPr txBox="1">
            <a:spLocks noChangeArrowheads="1"/>
          </p:cNvSpPr>
          <p:nvPr/>
        </p:nvSpPr>
        <p:spPr bwMode="auto">
          <a:xfrm>
            <a:off x="4152900" y="3881639"/>
            <a:ext cx="47402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5400" b="0" baseline="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7</a:t>
            </a:r>
            <a:r>
              <a:rPr lang="zh-CN" altLang="en-US" sz="5400" b="0" baseline="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个月</a:t>
            </a:r>
            <a:r>
              <a:rPr lang="zh-CN" altLang="en-US" sz="3200" b="0" baseline="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之内</a:t>
            </a:r>
            <a:endParaRPr lang="en-US" altLang="zh-CN" sz="3200" b="0" baseline="0" dirty="0" smtClean="0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3200" b="0" baseline="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试做、试用上</a:t>
            </a:r>
            <a:r>
              <a:rPr lang="zh-CN" altLang="en-US" sz="5400" b="0" baseline="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千双</a:t>
            </a:r>
          </a:p>
        </p:txBody>
      </p:sp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5100" y="260350"/>
            <a:ext cx="83343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5100" y="1349375"/>
            <a:ext cx="833438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5100" y="2417763"/>
            <a:ext cx="83343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6632198" y="1432855"/>
            <a:ext cx="588624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altLang="zh-CN" sz="5400" i="1" baseline="0" dirty="0">
                <a:ln w="31550" cmpd="sng">
                  <a:gradFill>
                    <a:gsLst>
                      <a:gs pos="70000">
                        <a:srgbClr val="254D75">
                          <a:shade val="50000"/>
                          <a:satMod val="190000"/>
                        </a:srgbClr>
                      </a:gs>
                      <a:gs pos="0">
                        <a:srgbClr val="254D75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54D75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宋体" charset="-122"/>
              </a:rPr>
              <a:t>=</a:t>
            </a:r>
            <a:endParaRPr lang="zh-CN" altLang="en-US" sz="5400" i="1" baseline="0" dirty="0">
              <a:ln w="31550" cmpd="sng">
                <a:gradFill>
                  <a:gsLst>
                    <a:gs pos="70000">
                      <a:srgbClr val="254D75">
                        <a:shade val="50000"/>
                        <a:satMod val="190000"/>
                      </a:srgbClr>
                    </a:gs>
                    <a:gs pos="0">
                      <a:srgbClr val="254D75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254D75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ea typeface="宋体" charset="-122"/>
            </a:endParaRPr>
          </a:p>
        </p:txBody>
      </p:sp>
      <p:pic>
        <p:nvPicPr>
          <p:cNvPr id="15371" name="图片 3"/>
          <p:cNvPicPr>
            <a:picLocks noChangeAspect="1"/>
          </p:cNvPicPr>
          <p:nvPr/>
        </p:nvPicPr>
        <p:blipFill>
          <a:blip r:embed="rId5"/>
          <a:srcRect l="17409" t="17358" r="9003" b="34224"/>
          <a:stretch>
            <a:fillRect/>
          </a:stretch>
        </p:blipFill>
        <p:spPr bwMode="auto">
          <a:xfrm>
            <a:off x="179388" y="4037013"/>
            <a:ext cx="3843337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4092498" y="5691776"/>
            <a:ext cx="5051502" cy="58945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dirty="0" smtClean="0">
                <a:hlinkClick r:id="rId6" action="ppaction://hlinkfile"/>
              </a:rPr>
              <a:t>Nike 3D</a:t>
            </a:r>
            <a:r>
              <a:rPr lang="zh-CN" altLang="en-US" sz="4400" dirty="0" smtClean="0">
                <a:hlinkClick r:id="rId6" action="ppaction://hlinkfile"/>
              </a:rPr>
              <a:t>打印顶级球鞋</a:t>
            </a:r>
            <a:r>
              <a:rPr lang="en-US" altLang="zh-CN" sz="4400" dirty="0" smtClean="0">
                <a:hlinkClick r:id="rId6" action="ppaction://hlinkfile"/>
              </a:rPr>
              <a:t>  01:00</a:t>
            </a:r>
            <a:endParaRPr lang="en-US" altLang="zh-CN" sz="4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AutoShape 4"/>
          <p:cNvSpPr>
            <a:spLocks noChangeArrowheads="1"/>
          </p:cNvSpPr>
          <p:nvPr/>
        </p:nvSpPr>
        <p:spPr bwMode="blackWhite">
          <a:xfrm>
            <a:off x="287338" y="333375"/>
            <a:ext cx="8677275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zh-CN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打印的胶片单反相机，成本不到</a:t>
            </a:r>
            <a:r>
              <a:rPr lang="en-US" altLang="zh-CN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200</a:t>
            </a:r>
            <a:r>
              <a:rPr lang="zh-CN" altLang="en-US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元</a:t>
            </a:r>
          </a:p>
        </p:txBody>
      </p:sp>
      <p:pic>
        <p:nvPicPr>
          <p:cNvPr id="16388" name="aimg_3561" descr="3D打印的胶片单反相机"/>
          <p:cNvPicPr>
            <a:picLocks noChangeAspect="1" noChangeArrowheads="1"/>
          </p:cNvPicPr>
          <p:nvPr/>
        </p:nvPicPr>
        <p:blipFill>
          <a:blip r:embed="rId3"/>
          <a:srcRect l="4472" t="7382" r="8504" b="4413"/>
          <a:stretch>
            <a:fillRect/>
          </a:stretch>
        </p:blipFill>
        <p:spPr bwMode="auto">
          <a:xfrm>
            <a:off x="-36513" y="-23813"/>
            <a:ext cx="9180513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图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5084763"/>
            <a:ext cx="1720850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图片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43763" y="6005513"/>
            <a:ext cx="1720850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4"/>
          <p:cNvSpPr>
            <a:spLocks noChangeArrowheads="1"/>
          </p:cNvSpPr>
          <p:nvPr/>
        </p:nvSpPr>
        <p:spPr bwMode="blackWhite">
          <a:xfrm>
            <a:off x="287338" y="-17463"/>
            <a:ext cx="8677275" cy="990601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zh-CN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打印的胶片单反相机，成本不到</a:t>
            </a:r>
            <a:r>
              <a:rPr lang="en-US" altLang="zh-CN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200</a:t>
            </a:r>
            <a:r>
              <a:rPr lang="zh-CN" altLang="en-US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-6350"/>
            <a:ext cx="91932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0" name="AutoShape 5"/>
          <p:cNvSpPr>
            <a:spLocks noChangeArrowheads="1"/>
          </p:cNvSpPr>
          <p:nvPr/>
        </p:nvSpPr>
        <p:spPr bwMode="blackWhite">
          <a:xfrm>
            <a:off x="-11113" y="5908675"/>
            <a:ext cx="6096001" cy="990600"/>
          </a:xfrm>
          <a:prstGeom prst="roundRect">
            <a:avLst>
              <a:gd name="adj" fmla="val 9106"/>
            </a:avLst>
          </a:prstGeom>
          <a:noFill/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3D</a:t>
            </a:r>
            <a:r>
              <a:rPr lang="zh-CN" altLang="en-US" sz="28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打印技术进行仿真人体模型制作</a:t>
            </a:r>
          </a:p>
        </p:txBody>
      </p:sp>
      <p:pic>
        <p:nvPicPr>
          <p:cNvPr id="34821" name="Picture 4" descr="日本时髦新娘钟爱3D打印技术"/>
          <p:cNvPicPr>
            <a:picLocks noChangeAspect="1" noChangeArrowheads="1"/>
          </p:cNvPicPr>
          <p:nvPr/>
        </p:nvPicPr>
        <p:blipFill>
          <a:blip r:embed="rId3"/>
          <a:srcRect l="15887"/>
          <a:stretch>
            <a:fillRect/>
          </a:stretch>
        </p:blipFill>
        <p:spPr bwMode="auto">
          <a:xfrm>
            <a:off x="-39688" y="-9525"/>
            <a:ext cx="9224963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3813" y="4251325"/>
            <a:ext cx="3959226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67538" y="3448050"/>
            <a:ext cx="2233612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5" descr="日本时髦新娘钟爱3D打印技术克隆人生精彩时刻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3813" y="-6350"/>
            <a:ext cx="1728788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-6350"/>
            <a:ext cx="91932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2" name="TextBox 8"/>
          <p:cNvSpPr txBox="1">
            <a:spLocks noChangeArrowheads="1"/>
          </p:cNvSpPr>
          <p:nvPr/>
        </p:nvSpPr>
        <p:spPr bwMode="auto">
          <a:xfrm>
            <a:off x="0" y="5084763"/>
            <a:ext cx="7777163" cy="1385887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CN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hlinkClick r:id="rId3" action="ppaction://hlinkfile"/>
              </a:rPr>
              <a:t>3D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hlinkClick r:id="rId3" action="ppaction://hlinkfile"/>
              </a:rPr>
              <a:t>照相馆</a:t>
            </a:r>
            <a:endParaRPr lang="zh-CN" altLang="en-US" sz="2800" baseline="0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/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真人照片、</a:t>
            </a:r>
            <a:r>
              <a:rPr lang="en-US" altLang="zh-CN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3D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数字化模型；</a:t>
            </a:r>
            <a:r>
              <a:rPr lang="en-US" altLang="zh-CN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3D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打印后的头像</a:t>
            </a:r>
          </a:p>
        </p:txBody>
      </p:sp>
      <p:pic>
        <p:nvPicPr>
          <p:cNvPr id="32773" name="aimg_4747" descr="img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75" y="620713"/>
            <a:ext cx="2128838" cy="33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aimg_4748" descr="img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2825" y="620713"/>
            <a:ext cx="2109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aimg_4749" descr="img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81513" y="620713"/>
            <a:ext cx="216376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aimg_4751" descr="imgC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2588" y="620713"/>
            <a:ext cx="2341562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812" y="-15276"/>
            <a:ext cx="8797925" cy="430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581025" y="4325147"/>
            <a:ext cx="74406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 b="0" baseline="0" dirty="0" smtClean="0">
                <a:latin typeface="黑体" pitchFamily="49" charset="-122"/>
                <a:ea typeface="黑体" pitchFamily="49" charset="-122"/>
              </a:rPr>
              <a:t>3D</a:t>
            </a:r>
            <a:r>
              <a:rPr lang="zh-CN" altLang="en-US" sz="3200" b="0" baseline="0" dirty="0" smtClean="0">
                <a:latin typeface="黑体" pitchFamily="49" charset="-122"/>
                <a:ea typeface="黑体" pitchFamily="49" charset="-122"/>
              </a:rPr>
              <a:t>打印机</a:t>
            </a:r>
            <a:endParaRPr lang="en-US" altLang="zh-CN" sz="3200" b="0" baseline="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b="0" baseline="0" dirty="0" smtClean="0">
                <a:latin typeface="黑体" pitchFamily="49" charset="-122"/>
                <a:ea typeface="黑体" pitchFamily="49" charset="-122"/>
              </a:rPr>
              <a:t>所打印的枪支部件（已承受数百次实弹射击测试）</a:t>
            </a:r>
          </a:p>
        </p:txBody>
      </p:sp>
      <p:sp>
        <p:nvSpPr>
          <p:cNvPr id="6" name="矩形 5"/>
          <p:cNvSpPr/>
          <p:nvPr/>
        </p:nvSpPr>
        <p:spPr>
          <a:xfrm>
            <a:off x="4014440" y="5178821"/>
            <a:ext cx="4744196" cy="1266565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 smtClean="0">
                <a:hlinkClick r:id="rId3" action="ppaction://hlinkfile"/>
              </a:rPr>
              <a:t>世界首支全</a:t>
            </a:r>
            <a:r>
              <a:rPr lang="en-US" altLang="zh-CN" sz="4400" dirty="0" smtClean="0">
                <a:hlinkClick r:id="rId3" action="ppaction://hlinkfile"/>
              </a:rPr>
              <a:t>3D</a:t>
            </a:r>
            <a:r>
              <a:rPr lang="zh-CN" altLang="en-US" sz="4400" dirty="0" smtClean="0">
                <a:hlinkClick r:id="rId3" action="ppaction://hlinkfile"/>
              </a:rPr>
              <a:t>打印枪支</a:t>
            </a:r>
            <a:endParaRPr lang="en-US" altLang="zh-CN" sz="4400" dirty="0" smtClean="0"/>
          </a:p>
          <a:p>
            <a:pPr>
              <a:lnSpc>
                <a:spcPct val="150000"/>
              </a:lnSpc>
            </a:pPr>
            <a:r>
              <a:rPr lang="zh-CN" altLang="en-US" sz="4400" dirty="0" smtClean="0">
                <a:hlinkClick r:id="rId4" action="ppaction://hlinkfile"/>
              </a:rPr>
              <a:t>世界首支</a:t>
            </a:r>
            <a:r>
              <a:rPr lang="en-US" altLang="zh-CN" sz="4400" dirty="0" smtClean="0">
                <a:hlinkClick r:id="rId4" action="ppaction://hlinkfile"/>
              </a:rPr>
              <a:t>3D</a:t>
            </a:r>
            <a:r>
              <a:rPr lang="zh-CN" altLang="en-US" sz="4400" dirty="0" smtClean="0">
                <a:hlinkClick r:id="rId4" action="ppaction://hlinkfile"/>
              </a:rPr>
              <a:t>打印金属枪</a:t>
            </a:r>
            <a:endParaRPr lang="en-US" altLang="zh-CN" sz="4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AutoShape 5"/>
          <p:cNvSpPr>
            <a:spLocks noChangeArrowheads="1"/>
          </p:cNvSpPr>
          <p:nvPr/>
        </p:nvSpPr>
        <p:spPr bwMode="blackWhite">
          <a:xfrm>
            <a:off x="230188" y="4370598"/>
            <a:ext cx="8302625" cy="990600"/>
          </a:xfrm>
          <a:prstGeom prst="roundRect">
            <a:avLst>
              <a:gd name="adj" fmla="val 9106"/>
            </a:avLst>
          </a:prstGeom>
          <a:noFill/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dirty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打印机所打印出来的各种饼干、巧克力和糖品</a:t>
            </a:r>
          </a:p>
        </p:txBody>
      </p:sp>
      <p:pic>
        <p:nvPicPr>
          <p:cNvPr id="20485" name="Picture 8" descr="2013-02-16-10-23-50"/>
          <p:cNvPicPr>
            <a:picLocks noChangeAspect="1" noChangeArrowheads="1"/>
          </p:cNvPicPr>
          <p:nvPr/>
        </p:nvPicPr>
        <p:blipFill>
          <a:blip r:embed="rId2"/>
          <a:srcRect l="-8272" t="14294" r="20416"/>
          <a:stretch>
            <a:fillRect/>
          </a:stretch>
        </p:blipFill>
        <p:spPr bwMode="auto">
          <a:xfrm>
            <a:off x="368300" y="240299"/>
            <a:ext cx="3616325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1" descr="p7710295"/>
          <p:cNvPicPr>
            <a:picLocks noChangeAspect="1" noChangeArrowheads="1"/>
          </p:cNvPicPr>
          <p:nvPr/>
        </p:nvPicPr>
        <p:blipFill>
          <a:blip r:embed="rId3"/>
          <a:srcRect l="13194" t="768" r="13194" b="39091"/>
          <a:stretch>
            <a:fillRect/>
          </a:stretch>
        </p:blipFill>
        <p:spPr bwMode="auto">
          <a:xfrm>
            <a:off x="4573588" y="240299"/>
            <a:ext cx="3959225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3" descr="p7710298"/>
          <p:cNvPicPr>
            <a:picLocks noChangeAspect="1" noChangeArrowheads="1"/>
          </p:cNvPicPr>
          <p:nvPr/>
        </p:nvPicPr>
        <p:blipFill>
          <a:blip r:embed="rId4"/>
          <a:srcRect l="13066" t="19072" r="61256" b="49063"/>
          <a:stretch>
            <a:fillRect/>
          </a:stretch>
        </p:blipFill>
        <p:spPr bwMode="auto">
          <a:xfrm>
            <a:off x="1706563" y="2926349"/>
            <a:ext cx="906462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图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6238" y="2926349"/>
            <a:ext cx="96678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3" descr="p7710298"/>
          <p:cNvPicPr>
            <a:picLocks noChangeAspect="1" noChangeArrowheads="1"/>
          </p:cNvPicPr>
          <p:nvPr/>
        </p:nvPicPr>
        <p:blipFill>
          <a:blip r:embed="rId4"/>
          <a:srcRect l="36514" t="19072" r="33847" b="49063"/>
          <a:stretch>
            <a:fillRect/>
          </a:stretch>
        </p:blipFill>
        <p:spPr bwMode="auto">
          <a:xfrm>
            <a:off x="2974975" y="2926349"/>
            <a:ext cx="1046163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3" descr="p7710298"/>
          <p:cNvPicPr>
            <a:picLocks noChangeAspect="1" noChangeArrowheads="1"/>
          </p:cNvPicPr>
          <p:nvPr/>
        </p:nvPicPr>
        <p:blipFill>
          <a:blip r:embed="rId4"/>
          <a:srcRect l="64558" t="19072" r="13066" b="49063"/>
          <a:stretch>
            <a:fillRect/>
          </a:stretch>
        </p:blipFill>
        <p:spPr bwMode="auto">
          <a:xfrm>
            <a:off x="4384675" y="2926349"/>
            <a:ext cx="78898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3" descr="p7710298"/>
          <p:cNvPicPr>
            <a:picLocks noChangeAspect="1" noChangeArrowheads="1"/>
          </p:cNvPicPr>
          <p:nvPr/>
        </p:nvPicPr>
        <p:blipFill>
          <a:blip r:embed="rId4"/>
          <a:srcRect l="13066" t="50937" r="61313" b="17198"/>
          <a:stretch>
            <a:fillRect/>
          </a:stretch>
        </p:blipFill>
        <p:spPr bwMode="auto">
          <a:xfrm>
            <a:off x="5537200" y="2926349"/>
            <a:ext cx="9048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3" descr="p7710298"/>
          <p:cNvPicPr>
            <a:picLocks noChangeAspect="1" noChangeArrowheads="1"/>
          </p:cNvPicPr>
          <p:nvPr/>
        </p:nvPicPr>
        <p:blipFill>
          <a:blip r:embed="rId4"/>
          <a:srcRect l="38689" t="50937" r="34802" b="17198"/>
          <a:stretch>
            <a:fillRect/>
          </a:stretch>
        </p:blipFill>
        <p:spPr bwMode="auto">
          <a:xfrm>
            <a:off x="6804025" y="2926349"/>
            <a:ext cx="93662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13" descr="p7710298"/>
          <p:cNvPicPr>
            <a:picLocks noChangeAspect="1" noChangeArrowheads="1"/>
          </p:cNvPicPr>
          <p:nvPr/>
        </p:nvPicPr>
        <p:blipFill>
          <a:blip r:embed="rId4"/>
          <a:srcRect l="63922" t="50937" r="13066" b="17198"/>
          <a:stretch>
            <a:fillRect/>
          </a:stretch>
        </p:blipFill>
        <p:spPr bwMode="auto">
          <a:xfrm>
            <a:off x="8102600" y="2926349"/>
            <a:ext cx="8128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494" name="直接连接符 2"/>
          <p:cNvCxnSpPr>
            <a:cxnSpLocks noChangeShapeType="1"/>
          </p:cNvCxnSpPr>
          <p:nvPr/>
        </p:nvCxnSpPr>
        <p:spPr bwMode="auto">
          <a:xfrm>
            <a:off x="0" y="2634249"/>
            <a:ext cx="9144000" cy="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20495" name="直接连接符 4"/>
          <p:cNvCxnSpPr>
            <a:cxnSpLocks noChangeShapeType="1"/>
          </p:cNvCxnSpPr>
          <p:nvPr/>
        </p:nvCxnSpPr>
        <p:spPr bwMode="auto">
          <a:xfrm>
            <a:off x="4211638" y="240299"/>
            <a:ext cx="0" cy="239395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20496" name="直接连接符 13"/>
          <p:cNvCxnSpPr>
            <a:cxnSpLocks noChangeShapeType="1"/>
          </p:cNvCxnSpPr>
          <p:nvPr/>
        </p:nvCxnSpPr>
        <p:spPr bwMode="auto">
          <a:xfrm>
            <a:off x="230188" y="2634249"/>
            <a:ext cx="0" cy="1227138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20497" name="直接连接符 20"/>
          <p:cNvCxnSpPr>
            <a:cxnSpLocks noChangeShapeType="1"/>
          </p:cNvCxnSpPr>
          <p:nvPr/>
        </p:nvCxnSpPr>
        <p:spPr bwMode="auto">
          <a:xfrm>
            <a:off x="1547813" y="2634249"/>
            <a:ext cx="0" cy="1227138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20498" name="直接连接符 21"/>
          <p:cNvCxnSpPr>
            <a:cxnSpLocks noChangeShapeType="1"/>
          </p:cNvCxnSpPr>
          <p:nvPr/>
        </p:nvCxnSpPr>
        <p:spPr bwMode="auto">
          <a:xfrm>
            <a:off x="2771775" y="2634249"/>
            <a:ext cx="0" cy="1227138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20499" name="直接连接符 22"/>
          <p:cNvCxnSpPr>
            <a:cxnSpLocks noChangeShapeType="1"/>
          </p:cNvCxnSpPr>
          <p:nvPr/>
        </p:nvCxnSpPr>
        <p:spPr bwMode="auto">
          <a:xfrm>
            <a:off x="4211638" y="2634249"/>
            <a:ext cx="0" cy="1227138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20500" name="直接连接符 23"/>
          <p:cNvCxnSpPr>
            <a:cxnSpLocks noChangeShapeType="1"/>
          </p:cNvCxnSpPr>
          <p:nvPr/>
        </p:nvCxnSpPr>
        <p:spPr bwMode="auto">
          <a:xfrm>
            <a:off x="5364163" y="2634249"/>
            <a:ext cx="0" cy="1227138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20501" name="直接连接符 24"/>
          <p:cNvCxnSpPr>
            <a:cxnSpLocks noChangeShapeType="1"/>
          </p:cNvCxnSpPr>
          <p:nvPr/>
        </p:nvCxnSpPr>
        <p:spPr bwMode="auto">
          <a:xfrm>
            <a:off x="6659563" y="2634249"/>
            <a:ext cx="0" cy="1227138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20502" name="直接连接符 25"/>
          <p:cNvCxnSpPr>
            <a:cxnSpLocks noChangeShapeType="1"/>
          </p:cNvCxnSpPr>
          <p:nvPr/>
        </p:nvCxnSpPr>
        <p:spPr bwMode="auto">
          <a:xfrm>
            <a:off x="9036050" y="2634249"/>
            <a:ext cx="0" cy="1227138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20503" name="直接连接符 26"/>
          <p:cNvCxnSpPr>
            <a:cxnSpLocks noChangeShapeType="1"/>
          </p:cNvCxnSpPr>
          <p:nvPr/>
        </p:nvCxnSpPr>
        <p:spPr bwMode="auto">
          <a:xfrm>
            <a:off x="7956550" y="2634249"/>
            <a:ext cx="0" cy="1227138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</p:spPr>
      </p:cxnSp>
      <p:sp>
        <p:nvSpPr>
          <p:cNvPr id="23" name="AutoShape 5"/>
          <p:cNvSpPr>
            <a:spLocks noChangeArrowheads="1"/>
          </p:cNvSpPr>
          <p:nvPr/>
        </p:nvSpPr>
        <p:spPr bwMode="blackWhite">
          <a:xfrm>
            <a:off x="382588" y="3909693"/>
            <a:ext cx="8302625" cy="990600"/>
          </a:xfrm>
          <a:prstGeom prst="roundRect">
            <a:avLst>
              <a:gd name="adj" fmla="val 9106"/>
            </a:avLst>
          </a:prstGeom>
          <a:noFill/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dirty="0" smtClean="0"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2800" baseline="0" dirty="0" smtClean="0">
                <a:latin typeface="华文细黑" pitchFamily="2" charset="-122"/>
                <a:ea typeface="华文细黑" pitchFamily="2" charset="-122"/>
              </a:rPr>
              <a:t>打印机所打印出来的各种饼干、巧克力和糖品</a:t>
            </a:r>
          </a:p>
        </p:txBody>
      </p:sp>
      <p:sp>
        <p:nvSpPr>
          <p:cNvPr id="24" name="矩形 23"/>
          <p:cNvSpPr/>
          <p:nvPr/>
        </p:nvSpPr>
        <p:spPr>
          <a:xfrm>
            <a:off x="4039840" y="4922348"/>
            <a:ext cx="4744196" cy="1266565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 smtClean="0">
                <a:hlinkClick r:id="rId6" action="ppaction://hlinkfile"/>
              </a:rPr>
              <a:t>云图中</a:t>
            </a:r>
            <a:r>
              <a:rPr lang="en-US" altLang="zh-CN" sz="4400" dirty="0" smtClean="0">
                <a:hlinkClick r:id="rId6" action="ppaction://hlinkfile"/>
              </a:rPr>
              <a:t>3D</a:t>
            </a:r>
            <a:r>
              <a:rPr lang="zh-CN" altLang="en-US" sz="4400" dirty="0" smtClean="0">
                <a:hlinkClick r:id="rId6" action="ppaction://hlinkfile"/>
              </a:rPr>
              <a:t>打印食物的场景</a:t>
            </a:r>
            <a:r>
              <a:rPr lang="zh-CN" altLang="en-US" sz="4400" dirty="0" smtClean="0">
                <a:hlinkClick r:id="rId7" action="ppaction://hlinkfile"/>
              </a:rPr>
              <a:t>美食可以这样打印出来</a:t>
            </a:r>
            <a:endParaRPr lang="en-US" altLang="zh-CN" sz="4400" dirty="0" smtClean="0"/>
          </a:p>
        </p:txBody>
      </p:sp>
      <p:pic>
        <p:nvPicPr>
          <p:cNvPr id="25" name="图片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9400" y="4779318"/>
            <a:ext cx="3111500" cy="18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813" y="-6350"/>
            <a:ext cx="91932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2" name="AutoShape 5"/>
          <p:cNvSpPr>
            <a:spLocks noChangeArrowheads="1"/>
          </p:cNvSpPr>
          <p:nvPr/>
        </p:nvSpPr>
        <p:spPr bwMode="blackWhite">
          <a:xfrm>
            <a:off x="420688" y="5583238"/>
            <a:ext cx="8302625" cy="990600"/>
          </a:xfrm>
          <a:prstGeom prst="roundRect">
            <a:avLst>
              <a:gd name="adj" fmla="val 9106"/>
            </a:avLst>
          </a:prstGeom>
          <a:noFill/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dirty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打印房屋</a:t>
            </a:r>
            <a:endParaRPr lang="en-US" altLang="zh-CN" sz="2800" baseline="0" dirty="0" smtClean="0">
              <a:solidFill>
                <a:srgbClr val="FFFFFF"/>
              </a:solidFill>
              <a:latin typeface="华文细黑" pitchFamily="2" charset="-122"/>
              <a:ea typeface="华文细黑" pitchFamily="2" charset="-122"/>
            </a:endParaRPr>
          </a:p>
          <a:p>
            <a:pPr algn="ctr" eaLnBrk="0" hangingPunct="0"/>
            <a:r>
              <a:rPr lang="en-US" altLang="zh-CN" sz="2800" b="0" baseline="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24</a:t>
            </a:r>
            <a:r>
              <a:rPr lang="zh-CN" altLang="en-US" sz="2800" b="0" baseline="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个小时，打印</a:t>
            </a:r>
            <a:r>
              <a:rPr lang="en-US" altLang="zh-CN" sz="2800" b="0" baseline="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10</a:t>
            </a:r>
            <a:r>
              <a:rPr lang="zh-CN" altLang="en-US" sz="2800" b="0" baseline="0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栋，且可移动。</a:t>
            </a:r>
          </a:p>
          <a:p>
            <a:pPr algn="ctr" eaLnBrk="0" hangingPunct="0"/>
            <a:endParaRPr lang="zh-CN" altLang="en-US" sz="2800" baseline="0" dirty="0" smtClean="0">
              <a:solidFill>
                <a:srgbClr val="FFFFFF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2533" name="图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9688" y="-6350"/>
            <a:ext cx="9183688" cy="487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图片1.png"/>
          <p:cNvPicPr>
            <a:picLocks noChangeAspect="1" noChangeArrowheads="1"/>
          </p:cNvPicPr>
          <p:nvPr/>
        </p:nvPicPr>
        <p:blipFill>
          <a:blip r:embed="rId3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69888" y="150813"/>
            <a:ext cx="7931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  <a:hlinkClick r:id="rId4" action="ppaction://hlinkfile"/>
              </a:rPr>
              <a:t>什么是</a:t>
            </a:r>
            <a:r>
              <a:rPr lang="en-US" altLang="zh-CN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  <a:hlinkClick r:id="rId4" action="ppaction://hlinkfile"/>
              </a:rPr>
              <a:t>3D</a:t>
            </a:r>
            <a:r>
              <a:rPr lang="zh-CN" altLang="en-US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  <a:hlinkClick r:id="rId4" action="ppaction://hlinkfile"/>
              </a:rPr>
              <a:t>打印？</a:t>
            </a:r>
            <a:r>
              <a:rPr lang="en-US" altLang="zh-CN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02:13</a:t>
            </a:r>
            <a:r>
              <a:rPr lang="zh-CN" altLang="en-US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 </a:t>
            </a:r>
            <a:endParaRPr lang="zh-CN" altLang="en-US" sz="3200" baseline="0" dirty="0">
              <a:solidFill>
                <a:schemeClr val="bg2"/>
              </a:solidFill>
              <a:latin typeface="Arial Bold" charset="0"/>
              <a:ea typeface="宋体" charset="-122"/>
            </a:endParaRPr>
          </a:p>
        </p:txBody>
      </p:sp>
      <p:pic>
        <p:nvPicPr>
          <p:cNvPr id="16" name="图片 8" descr="803155-3.jpg"/>
          <p:cNvPicPr>
            <a:picLocks noChangeAspect="1" noChangeArrowheads="1"/>
          </p:cNvPicPr>
          <p:nvPr/>
        </p:nvPicPr>
        <p:blipFill>
          <a:blip r:embed="rId5"/>
          <a:srcRect l="9585" r="21447"/>
          <a:stretch>
            <a:fillRect/>
          </a:stretch>
        </p:blipFill>
        <p:spPr bwMode="auto">
          <a:xfrm>
            <a:off x="85725" y="1195388"/>
            <a:ext cx="2457450" cy="217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 l="13521" r="17340" b="42083"/>
          <a:stretch>
            <a:fillRect/>
          </a:stretch>
        </p:blipFill>
        <p:spPr bwMode="auto">
          <a:xfrm>
            <a:off x="114300" y="3818038"/>
            <a:ext cx="3133156" cy="22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图片 9" descr="p176748424-2.jpg"/>
          <p:cNvPicPr>
            <a:picLocks noChangeAspect="1" noChangeArrowheads="1"/>
          </p:cNvPicPr>
          <p:nvPr/>
        </p:nvPicPr>
        <p:blipFill>
          <a:blip r:embed="rId7"/>
          <a:srcRect r="3695"/>
          <a:stretch>
            <a:fillRect/>
          </a:stretch>
        </p:blipFill>
        <p:spPr bwMode="auto">
          <a:xfrm>
            <a:off x="2600325" y="1009650"/>
            <a:ext cx="3571875" cy="2838450"/>
          </a:xfrm>
          <a:prstGeom prst="rect">
            <a:avLst/>
          </a:prstGeom>
          <a:solidFill>
            <a:srgbClr val="EDEDED"/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4" descr="ori_5042a83dab7a4"/>
          <p:cNvPicPr>
            <a:picLocks noChangeAspect="1" noChangeArrowheads="1"/>
          </p:cNvPicPr>
          <p:nvPr/>
        </p:nvPicPr>
        <p:blipFill>
          <a:blip r:embed="rId8"/>
          <a:srcRect l="23772" r="7930" b="16216"/>
          <a:stretch>
            <a:fillRect/>
          </a:stretch>
        </p:blipFill>
        <p:spPr bwMode="auto">
          <a:xfrm>
            <a:off x="3057525" y="4105275"/>
            <a:ext cx="3790950" cy="2657475"/>
          </a:xfrm>
          <a:prstGeom prst="rect">
            <a:avLst/>
          </a:prstGeom>
          <a:noFill/>
        </p:spPr>
      </p:pic>
      <p:pic>
        <p:nvPicPr>
          <p:cNvPr id="158722" name="Picture 2" descr="http://assets.inhabitat.com/wp-content/blogs.dir/1/files/2012/12/3D-printer-clothing-6531EdytaZwirecka.jpg"/>
          <p:cNvPicPr>
            <a:picLocks noChangeAspect="1" noChangeArrowheads="1"/>
          </p:cNvPicPr>
          <p:nvPr/>
        </p:nvPicPr>
        <p:blipFill>
          <a:blip r:embed="rId9"/>
          <a:srcRect l="10621" r="13534"/>
          <a:stretch>
            <a:fillRect/>
          </a:stretch>
        </p:blipFill>
        <p:spPr bwMode="auto">
          <a:xfrm>
            <a:off x="6524625" y="3101975"/>
            <a:ext cx="2619375" cy="2765425"/>
          </a:xfrm>
          <a:prstGeom prst="rect">
            <a:avLst/>
          </a:prstGeom>
          <a:noFill/>
        </p:spPr>
      </p:pic>
      <p:pic>
        <p:nvPicPr>
          <p:cNvPr id="15" name="Picture 3" descr="3D打印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0"/>
          <a:srcRect l="10122" r="7726"/>
          <a:stretch>
            <a:fillRect/>
          </a:stretch>
        </p:blipFill>
        <p:spPr>
          <a:xfrm>
            <a:off x="5915025" y="896938"/>
            <a:ext cx="2667000" cy="2185987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5"/>
          <p:cNvSpPr>
            <a:spLocks noChangeArrowheads="1"/>
          </p:cNvSpPr>
          <p:nvPr/>
        </p:nvSpPr>
        <p:spPr bwMode="blackWhite">
          <a:xfrm>
            <a:off x="420688" y="5583238"/>
            <a:ext cx="8302625" cy="990600"/>
          </a:xfrm>
          <a:prstGeom prst="roundRect">
            <a:avLst>
              <a:gd name="adj" fmla="val 9106"/>
            </a:avLst>
          </a:prstGeom>
          <a:noFill/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打印房屋</a:t>
            </a:r>
          </a:p>
        </p:txBody>
      </p:sp>
      <p:sp>
        <p:nvSpPr>
          <p:cNvPr id="5" name="矩形 4"/>
          <p:cNvSpPr/>
          <p:nvPr/>
        </p:nvSpPr>
        <p:spPr>
          <a:xfrm>
            <a:off x="2665131" y="5132055"/>
            <a:ext cx="6411951" cy="1231106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dirty="0" smtClean="0">
                <a:hlinkClick r:id="rId2" action="ppaction://hlinkfile"/>
              </a:rPr>
              <a:t>3D</a:t>
            </a:r>
            <a:r>
              <a:rPr lang="zh-CN" altLang="en-US" sz="4000" dirty="0" smtClean="0">
                <a:hlinkClick r:id="rId2" action="ppaction://hlinkfile"/>
              </a:rPr>
              <a:t>房屋打印演示</a:t>
            </a:r>
            <a:endParaRPr lang="en-US" altLang="zh-CN" sz="4000" dirty="0" smtClean="0"/>
          </a:p>
          <a:p>
            <a:pPr>
              <a:lnSpc>
                <a:spcPct val="150000"/>
              </a:lnSpc>
            </a:pPr>
            <a:r>
              <a:rPr lang="en-US" altLang="zh-CN" sz="4000" dirty="0" smtClean="0">
                <a:hlinkClick r:id="rId3" action="ppaction://hlinkfile"/>
              </a:rPr>
              <a:t>3D</a:t>
            </a:r>
            <a:r>
              <a:rPr lang="zh-CN" altLang="en-US" sz="4000" dirty="0" smtClean="0">
                <a:hlinkClick r:id="rId3" action="ppaction://hlinkfile"/>
              </a:rPr>
              <a:t>打印房屋技术亮相上海绿色建博会</a:t>
            </a:r>
            <a:endParaRPr lang="en-US" altLang="zh-CN" sz="4000" dirty="0" smtClean="0"/>
          </a:p>
        </p:txBody>
      </p:sp>
      <p:pic>
        <p:nvPicPr>
          <p:cNvPr id="6" name="Picture 2" descr="31061358839147"/>
          <p:cNvPicPr>
            <a:picLocks noChangeAspect="1" noChangeArrowheads="1"/>
          </p:cNvPicPr>
          <p:nvPr/>
        </p:nvPicPr>
        <p:blipFill>
          <a:blip r:embed="rId4"/>
          <a:srcRect t="11778" r="4188" b="12759"/>
          <a:stretch>
            <a:fillRect/>
          </a:stretch>
        </p:blipFill>
        <p:spPr bwMode="auto">
          <a:xfrm>
            <a:off x="342900" y="117474"/>
            <a:ext cx="7708900" cy="524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-6350"/>
            <a:ext cx="91932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3" descr="11490208343464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3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8"/>
          <p:cNvSpPr txBox="1">
            <a:spLocks noChangeArrowheads="1"/>
          </p:cNvSpPr>
          <p:nvPr/>
        </p:nvSpPr>
        <p:spPr bwMode="auto">
          <a:xfrm>
            <a:off x="0" y="5570538"/>
            <a:ext cx="86756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3D</a:t>
            </a:r>
            <a:r>
              <a:rPr lang="zh-CN" altLang="en-US" sz="2800" b="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打印</a:t>
            </a:r>
            <a:endParaRPr lang="en-US" altLang="zh-CN" sz="2800" b="0" baseline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800" b="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复杂结构和装饰的房屋，</a:t>
            </a:r>
            <a:r>
              <a:rPr lang="en-US" altLang="zh-CN" sz="2800" b="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 80</a:t>
            </a:r>
            <a:r>
              <a:rPr lang="zh-CN" altLang="en-US" sz="2800" b="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万个精细面</a:t>
            </a:r>
            <a:endParaRPr lang="en-US" altLang="zh-CN" sz="2800" b="0" baseline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-6350"/>
            <a:ext cx="91932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0" name="AutoShape 5"/>
          <p:cNvSpPr>
            <a:spLocks noChangeArrowheads="1"/>
          </p:cNvSpPr>
          <p:nvPr/>
        </p:nvSpPr>
        <p:spPr bwMode="blackWhite">
          <a:xfrm>
            <a:off x="228600" y="685800"/>
            <a:ext cx="6096000" cy="990600"/>
          </a:xfrm>
          <a:prstGeom prst="roundRect">
            <a:avLst>
              <a:gd name="adj" fmla="val 9106"/>
            </a:avLst>
          </a:prstGeom>
          <a:solidFill>
            <a:srgbClr val="0066CC">
              <a:alpha val="83136"/>
            </a:srgbClr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打印出的无人飞机</a:t>
            </a:r>
          </a:p>
        </p:txBody>
      </p:sp>
      <p:pic>
        <p:nvPicPr>
          <p:cNvPr id="24581" name="aimg_3748" descr="image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3" y="-11113"/>
            <a:ext cx="9175751" cy="487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Box 8"/>
          <p:cNvSpPr txBox="1">
            <a:spLocks noChangeArrowheads="1"/>
          </p:cNvSpPr>
          <p:nvPr/>
        </p:nvSpPr>
        <p:spPr bwMode="auto">
          <a:xfrm>
            <a:off x="250825" y="5286375"/>
            <a:ext cx="77057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32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个月</a:t>
            </a:r>
            <a:r>
              <a:rPr lang="zh-CN" altLang="en-US" sz="2400" b="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，成本仅</a:t>
            </a:r>
            <a:r>
              <a:rPr lang="en-US" altLang="zh-CN" sz="28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2,000</a:t>
            </a:r>
            <a:r>
              <a:rPr lang="zh-CN" altLang="en-US" sz="28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美元 </a:t>
            </a:r>
            <a:r>
              <a:rPr lang="en-US" altLang="zh-CN" sz="2400" b="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vs. </a:t>
            </a:r>
            <a:br>
              <a:rPr lang="en-US" altLang="zh-CN" sz="2400" b="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32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32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年前</a:t>
            </a:r>
            <a:r>
              <a:rPr lang="zh-CN" altLang="en-US" sz="2400" b="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，仅发动机成本</a:t>
            </a:r>
            <a:r>
              <a:rPr lang="en-US" altLang="zh-CN" sz="28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25</a:t>
            </a:r>
            <a:r>
              <a:rPr lang="zh-CN" altLang="en-US" sz="28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万美元</a:t>
            </a:r>
            <a:r>
              <a:rPr lang="zh-CN" altLang="en-US" sz="2400" b="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sz="32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32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en-US" sz="2400" b="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时间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-27616"/>
            <a:ext cx="91932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4" name="TextBox 8"/>
          <p:cNvSpPr txBox="1">
            <a:spLocks noChangeArrowheads="1"/>
          </p:cNvSpPr>
          <p:nvPr/>
        </p:nvSpPr>
        <p:spPr bwMode="auto">
          <a:xfrm>
            <a:off x="250825" y="5523884"/>
            <a:ext cx="770572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hlinkClick r:id="rId3" action="ppaction://hlinkfile"/>
              </a:rPr>
              <a:t>世界第一辆</a:t>
            </a:r>
            <a:r>
              <a:rPr lang="en-US" altLang="zh-CN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hlinkClick r:id="rId3" action="ppaction://hlinkfile"/>
              </a:rPr>
              <a:t>3D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hlinkClick r:id="rId3" action="ppaction://hlinkfile"/>
              </a:rPr>
              <a:t>打印的汽车</a:t>
            </a:r>
            <a:r>
              <a:rPr lang="en-US" altLang="zh-CN" sz="2800" baseline="0" dirty="0" err="1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hlinkClick r:id="rId3" action="ppaction://hlinkfile"/>
              </a:rPr>
              <a:t>Urbee</a:t>
            </a:r>
            <a:r>
              <a:rPr lang="en-US" altLang="zh-CN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hlinkClick r:id="rId3" action="ppaction://hlinkfile"/>
              </a:rPr>
              <a:t> 2</a:t>
            </a:r>
            <a:endParaRPr lang="en-US" altLang="zh-CN" sz="2800" baseline="0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2400" baseline="0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-1"/>
            <a:ext cx="4831557" cy="482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l="7126" t="7293" r="3389" b="9828"/>
          <a:stretch>
            <a:fillRect/>
          </a:stretch>
        </p:blipFill>
        <p:spPr bwMode="auto">
          <a:xfrm>
            <a:off x="4827182" y="2147776"/>
            <a:ext cx="4316818" cy="265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椭圆 6"/>
          <p:cNvSpPr/>
          <p:nvPr/>
        </p:nvSpPr>
        <p:spPr>
          <a:xfrm>
            <a:off x="3414823" y="2673461"/>
            <a:ext cx="955158" cy="516307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9" name="内容占位符 7"/>
          <p:cNvPicPr>
            <a:picLocks noChangeAspect="1"/>
          </p:cNvPicPr>
          <p:nvPr/>
        </p:nvPicPr>
        <p:blipFill>
          <a:blip r:embed="rId6"/>
          <a:srcRect b="34252"/>
          <a:stretch>
            <a:fillRect/>
          </a:stretch>
        </p:blipFill>
        <p:spPr>
          <a:xfrm>
            <a:off x="4789137" y="0"/>
            <a:ext cx="4354863" cy="2126512"/>
          </a:xfrm>
          <a:prstGeom prst="rect">
            <a:avLst/>
          </a:prstGeom>
        </p:spPr>
      </p:pic>
      <p:cxnSp>
        <p:nvCxnSpPr>
          <p:cNvPr id="8" name="直接箭头连接符 7"/>
          <p:cNvCxnSpPr>
            <a:stCxn id="7" idx="7"/>
          </p:cNvCxnSpPr>
          <p:nvPr/>
        </p:nvCxnSpPr>
        <p:spPr>
          <a:xfrm flipV="1">
            <a:off x="4230101" y="1616149"/>
            <a:ext cx="1926150" cy="11329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813" y="-6350"/>
            <a:ext cx="91932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00" name="AutoShape 5"/>
          <p:cNvSpPr>
            <a:spLocks noChangeArrowheads="1"/>
          </p:cNvSpPr>
          <p:nvPr/>
        </p:nvSpPr>
        <p:spPr bwMode="blackWhite">
          <a:xfrm>
            <a:off x="468313" y="260350"/>
            <a:ext cx="6096000" cy="990600"/>
          </a:xfrm>
          <a:prstGeom prst="roundRect">
            <a:avLst>
              <a:gd name="adj" fmla="val 9106"/>
            </a:avLst>
          </a:prstGeom>
          <a:solidFill>
            <a:srgbClr val="00CCFF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打印航天部件</a:t>
            </a:r>
          </a:p>
        </p:txBody>
      </p:sp>
      <p:pic>
        <p:nvPicPr>
          <p:cNvPr id="29701" name="Picture 5" descr="rdn_521e8eb2488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952"/>
            <a:ext cx="9121692" cy="546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/>
          <a:srcRect l="7259" r="15953"/>
          <a:stretch>
            <a:fillRect/>
          </a:stretch>
        </p:blipFill>
        <p:spPr bwMode="auto">
          <a:xfrm>
            <a:off x="5434012" y="3166553"/>
            <a:ext cx="3709988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8"/>
          <p:cNvSpPr txBox="1">
            <a:spLocks noChangeArrowheads="1"/>
          </p:cNvSpPr>
          <p:nvPr/>
        </p:nvSpPr>
        <p:spPr bwMode="auto">
          <a:xfrm>
            <a:off x="33655" y="5459306"/>
            <a:ext cx="6229350" cy="522288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3D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打印技术制作的火箭喷射器部件</a:t>
            </a:r>
          </a:p>
        </p:txBody>
      </p:sp>
      <p:sp>
        <p:nvSpPr>
          <p:cNvPr id="7" name="矩形 6"/>
          <p:cNvSpPr/>
          <p:nvPr/>
        </p:nvSpPr>
        <p:spPr>
          <a:xfrm>
            <a:off x="3362325" y="5821163"/>
            <a:ext cx="5781675" cy="738664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altLang="zh-CN" sz="3600" dirty="0" smtClean="0">
                <a:hlinkClick r:id="rId6" action="ppaction://hlinkfile"/>
              </a:rPr>
              <a:t>NASA</a:t>
            </a:r>
            <a:r>
              <a:rPr lang="zh-CN" altLang="en-US" sz="3600" dirty="0" smtClean="0">
                <a:hlinkClick r:id="rId6" action="ppaction://hlinkfile"/>
              </a:rPr>
              <a:t>用</a:t>
            </a:r>
            <a:r>
              <a:rPr lang="en-US" altLang="zh-CN" sz="3600" dirty="0" smtClean="0">
                <a:hlinkClick r:id="rId6" action="ppaction://hlinkfile"/>
              </a:rPr>
              <a:t>3D</a:t>
            </a:r>
            <a:r>
              <a:rPr lang="zh-CN" altLang="en-US" sz="3600" dirty="0" smtClean="0">
                <a:hlinkClick r:id="rId6" action="ppaction://hlinkfile"/>
              </a:rPr>
              <a:t>打印技术制造火箭零件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00:25</a:t>
            </a:r>
          </a:p>
          <a:p>
            <a:r>
              <a:rPr lang="en-US" altLang="zh-CN" sz="3600" dirty="0" smtClean="0">
                <a:hlinkClick r:id="rId7" action="ppaction://hlinkfile"/>
              </a:rPr>
              <a:t>NASA 3D</a:t>
            </a:r>
            <a:r>
              <a:rPr lang="zh-CN" altLang="en-US" sz="3600" dirty="0" smtClean="0">
                <a:hlinkClick r:id="rId7" action="ppaction://hlinkfile"/>
              </a:rPr>
              <a:t>打印火箭发动机测试视频</a:t>
            </a:r>
            <a:endParaRPr lang="en-US" altLang="zh-CN" sz="3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-6350"/>
            <a:ext cx="91932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4" name="AutoShape 5"/>
          <p:cNvSpPr>
            <a:spLocks noChangeArrowheads="1"/>
          </p:cNvSpPr>
          <p:nvPr/>
        </p:nvSpPr>
        <p:spPr bwMode="blackWhite">
          <a:xfrm>
            <a:off x="468313" y="260350"/>
            <a:ext cx="6096000" cy="990600"/>
          </a:xfrm>
          <a:prstGeom prst="roundRect">
            <a:avLst>
              <a:gd name="adj" fmla="val 9106"/>
            </a:avLst>
          </a:prstGeom>
          <a:solidFill>
            <a:srgbClr val="00CCFF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打印航空部件</a:t>
            </a:r>
          </a:p>
        </p:txBody>
      </p:sp>
      <p:sp>
        <p:nvSpPr>
          <p:cNvPr id="30725" name="TextBox 8"/>
          <p:cNvSpPr txBox="1">
            <a:spLocks noChangeArrowheads="1"/>
          </p:cNvSpPr>
          <p:nvPr/>
        </p:nvSpPr>
        <p:spPr bwMode="auto">
          <a:xfrm>
            <a:off x="0" y="5459413"/>
            <a:ext cx="7777163" cy="1385887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CN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3D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打印创造“中国速度”：歼</a:t>
            </a:r>
            <a:r>
              <a:rPr lang="en-US" altLang="zh-CN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-10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战斗机</a:t>
            </a:r>
            <a:r>
              <a:rPr lang="en-US" altLang="zh-CN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en-US" altLang="zh-CN" sz="2800" baseline="0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/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舰载机歼</a:t>
            </a:r>
            <a:r>
              <a:rPr lang="en-US" altLang="zh-CN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-15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年；隐形歼</a:t>
            </a:r>
            <a:r>
              <a:rPr lang="en-US" altLang="zh-CN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-20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和第五代歼</a:t>
            </a:r>
            <a:r>
              <a:rPr lang="en-US" altLang="zh-CN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-31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的研发</a:t>
            </a:r>
          </a:p>
        </p:txBody>
      </p:sp>
      <p:pic>
        <p:nvPicPr>
          <p:cNvPr id="30726" name="aimg_3349" descr="图片1.png"/>
          <p:cNvPicPr>
            <a:picLocks noChangeAspect="1" noChangeArrowheads="1"/>
          </p:cNvPicPr>
          <p:nvPr/>
        </p:nvPicPr>
        <p:blipFill>
          <a:blip r:embed="rId3"/>
          <a:srcRect l="8366" t="7957"/>
          <a:stretch>
            <a:fillRect/>
          </a:stretch>
        </p:blipFill>
        <p:spPr bwMode="auto">
          <a:xfrm>
            <a:off x="-20638" y="7938"/>
            <a:ext cx="9190038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-6350"/>
            <a:ext cx="91932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3" descr="10442407055110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813" y="-6350"/>
            <a:ext cx="9193213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矩形 1"/>
          <p:cNvSpPr>
            <a:spLocks noChangeArrowheads="1"/>
          </p:cNvSpPr>
          <p:nvPr/>
        </p:nvSpPr>
        <p:spPr bwMode="auto">
          <a:xfrm>
            <a:off x="285750" y="6022975"/>
            <a:ext cx="2844800" cy="523875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3D</a:t>
            </a:r>
            <a:r>
              <a:rPr lang="zh-CN" altLang="en-US" sz="28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打印出的鹰嘴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2"/>
          <a:srcRect l="25627" t="10331" r="17585" b="6545"/>
          <a:stretch>
            <a:fillRect/>
          </a:stretch>
        </p:blipFill>
        <p:spPr bwMode="auto">
          <a:xfrm>
            <a:off x="3930170" y="10633"/>
            <a:ext cx="2491898" cy="245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-185996" y="4860745"/>
            <a:ext cx="9134475" cy="646771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dirty="0" smtClean="0">
                <a:latin typeface="微软雅黑" pitchFamily="34" charset="-122"/>
                <a:ea typeface="微软雅黑" pitchFamily="34" charset="-122"/>
              </a:rPr>
              <a:t>3D</a:t>
            </a:r>
            <a:r>
              <a:rPr lang="zh-CN" altLang="en-US" sz="2800" baseline="0" dirty="0" smtClean="0">
                <a:latin typeface="微软雅黑" pitchFamily="34" charset="-122"/>
                <a:ea typeface="微软雅黑" pitchFamily="34" charset="-122"/>
              </a:rPr>
              <a:t>打印在医学中的应用</a:t>
            </a:r>
            <a:endParaRPr lang="en-US" altLang="zh-CN" sz="2800" baseline="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466" name="AutoShape 2" descr="http://img5.imgtn.bdimg.com/it/u=2624520324,528727181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468" name="AutoShape 4" descr="http://img5.imgtn.bdimg.com/it/u=2624520324,528727181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470" name="AutoShape 6" descr="http://img5.imgtn.bdimg.com/it/u=2624520324,528727181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99" y="31899"/>
            <a:ext cx="3857011" cy="237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6" name="Picture 12" descr="3D打印未来将广泛运用于医学。"/>
          <p:cNvPicPr>
            <a:picLocks noChangeAspect="1" noChangeArrowheads="1"/>
          </p:cNvPicPr>
          <p:nvPr/>
        </p:nvPicPr>
        <p:blipFill>
          <a:blip r:embed="rId4"/>
          <a:srcRect l="34246"/>
          <a:stretch>
            <a:fillRect/>
          </a:stretch>
        </p:blipFill>
        <p:spPr bwMode="auto">
          <a:xfrm>
            <a:off x="6560288" y="0"/>
            <a:ext cx="2472747" cy="2507071"/>
          </a:xfrm>
          <a:prstGeom prst="rect">
            <a:avLst/>
          </a:prstGeom>
          <a:noFill/>
        </p:spPr>
      </p:pic>
      <p:pic>
        <p:nvPicPr>
          <p:cNvPr id="13" name="Picture 2" descr="颠覆传统认知的杰作！世界十大3D打印模型"/>
          <p:cNvPicPr>
            <a:picLocks noChangeAspect="1" noChangeArrowheads="1"/>
          </p:cNvPicPr>
          <p:nvPr/>
        </p:nvPicPr>
        <p:blipFill>
          <a:blip r:embed="rId5"/>
          <a:srcRect b="1143"/>
          <a:stretch>
            <a:fillRect/>
          </a:stretch>
        </p:blipFill>
        <p:spPr bwMode="auto">
          <a:xfrm>
            <a:off x="197175" y="2421208"/>
            <a:ext cx="4077115" cy="249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4768" y="2457797"/>
            <a:ext cx="3743688" cy="240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4600257" y="5551744"/>
            <a:ext cx="4288561" cy="1231106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altLang="zh-CN" sz="4000" dirty="0" smtClean="0">
                <a:hlinkClick r:id="rId7" action="ppaction://hlinkfile"/>
              </a:rPr>
              <a:t>3D</a:t>
            </a:r>
            <a:r>
              <a:rPr lang="zh-CN" altLang="en-US" sz="4000" dirty="0" smtClean="0">
                <a:hlinkClick r:id="rId7" action="ppaction://hlinkfile"/>
              </a:rPr>
              <a:t>打印气管</a:t>
            </a:r>
            <a:endParaRPr lang="en-US" altLang="zh-CN" sz="4000" dirty="0" smtClean="0"/>
          </a:p>
          <a:p>
            <a:r>
              <a:rPr lang="en-US" altLang="zh-CN" sz="4000" dirty="0" smtClean="0">
                <a:hlinkClick r:id="rId8" action="ppaction://hlinkfile"/>
              </a:rPr>
              <a:t>3D</a:t>
            </a:r>
            <a:r>
              <a:rPr lang="zh-CN" altLang="en-US" sz="4000" dirty="0" smtClean="0">
                <a:hlinkClick r:id="rId8" action="ppaction://hlinkfile"/>
              </a:rPr>
              <a:t>打印出人类肾脏 </a:t>
            </a:r>
            <a:r>
              <a:rPr lang="en-US" altLang="zh-CN" sz="4000" dirty="0" smtClean="0">
                <a:hlinkClick r:id="rId8" action="ppaction://hlinkfile"/>
              </a:rPr>
              <a:t>07:20</a:t>
            </a:r>
            <a:endParaRPr lang="en-US" altLang="zh-CN" sz="4000" dirty="0" smtClean="0"/>
          </a:p>
          <a:p>
            <a:endParaRPr lang="en-US" altLang="zh-CN" sz="4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-6350"/>
            <a:ext cx="91932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5" descr="1331782096578"/>
          <p:cNvPicPr>
            <a:picLocks noChangeAspect="1" noChangeArrowheads="1"/>
          </p:cNvPicPr>
          <p:nvPr/>
        </p:nvPicPr>
        <p:blipFill>
          <a:blip r:embed="rId3"/>
          <a:srcRect l="21165" r="19804"/>
          <a:stretch>
            <a:fillRect/>
          </a:stretch>
        </p:blipFill>
        <p:spPr bwMode="auto">
          <a:xfrm>
            <a:off x="287338" y="692150"/>
            <a:ext cx="3382962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20130307182639235"/>
          <p:cNvPicPr>
            <a:picLocks noChangeAspect="1" noChangeArrowheads="1"/>
          </p:cNvPicPr>
          <p:nvPr/>
        </p:nvPicPr>
        <p:blipFill>
          <a:blip r:embed="rId4"/>
          <a:srcRect l="5612" r="3798"/>
          <a:stretch>
            <a:fillRect/>
          </a:stretch>
        </p:blipFill>
        <p:spPr bwMode="auto">
          <a:xfrm>
            <a:off x="3870325" y="692150"/>
            <a:ext cx="5135563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341313" y="5229225"/>
            <a:ext cx="70564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纳米级</a:t>
            </a:r>
            <a:r>
              <a:rPr lang="en-US" altLang="zh-CN" sz="32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3D</a:t>
            </a:r>
            <a:r>
              <a:rPr lang="zh-CN" altLang="en-US" sz="32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打印</a:t>
            </a:r>
            <a:r>
              <a:rPr lang="zh-CN" altLang="en-US" sz="24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问世，实现微雕制作</a:t>
            </a:r>
          </a:p>
          <a:p>
            <a:r>
              <a:rPr lang="zh-CN" altLang="en-US" sz="2400" baseline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直径不超过人类的头发丝，比一粒沙子还小</a:t>
            </a:r>
          </a:p>
        </p:txBody>
      </p:sp>
      <p:sp>
        <p:nvSpPr>
          <p:cNvPr id="6" name="矩形 5"/>
          <p:cNvSpPr/>
          <p:nvPr/>
        </p:nvSpPr>
        <p:spPr>
          <a:xfrm>
            <a:off x="6429311" y="5290332"/>
            <a:ext cx="2592022" cy="820738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zh-CN" altLang="en-US" sz="4000" dirty="0" smtClean="0">
                <a:hlinkClick r:id="rId5" action="ppaction://hlinkfile"/>
              </a:rPr>
              <a:t>在头发丝上</a:t>
            </a:r>
            <a:r>
              <a:rPr lang="en-US" altLang="zh-CN" sz="4000" dirty="0" smtClean="0">
                <a:hlinkClick r:id="rId5" action="ppaction://hlinkfile"/>
              </a:rPr>
              <a:t>3D</a:t>
            </a:r>
            <a:r>
              <a:rPr lang="zh-CN" altLang="en-US" sz="4000" dirty="0" smtClean="0">
                <a:hlinkClick r:id="rId5" action="ppaction://hlinkfile"/>
              </a:rPr>
              <a:t>打印宇宙飞船</a:t>
            </a:r>
            <a:endParaRPr lang="en-US" altLang="zh-CN" sz="4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图片1.png"/>
          <p:cNvPicPr>
            <a:picLocks noChangeAspect="1" noChangeArrowheads="1"/>
          </p:cNvPicPr>
          <p:nvPr/>
        </p:nvPicPr>
        <p:blipFill>
          <a:blip r:embed="rId2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69888" y="150813"/>
            <a:ext cx="7931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三维打印技术原理与分类</a:t>
            </a:r>
            <a:endParaRPr lang="zh-CN" altLang="en-US" sz="3200" baseline="0" dirty="0">
              <a:solidFill>
                <a:schemeClr val="bg2"/>
              </a:solidFill>
              <a:latin typeface="Arial Bold" charset="0"/>
              <a:ea typeface="宋体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80365" y="904880"/>
          <a:ext cx="8336860" cy="5815300"/>
        </p:xfrm>
        <a:graphic>
          <a:graphicData uri="http://schemas.openxmlformats.org/drawingml/2006/table">
            <a:tbl>
              <a:tblPr/>
              <a:tblGrid>
                <a:gridCol w="4168430"/>
                <a:gridCol w="4168430"/>
              </a:tblGrid>
              <a:tr h="28590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rgbClr val="000000"/>
                          </a:solidFill>
                        </a:rPr>
                        <a:t>累积技术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solidFill>
                            <a:srgbClr val="000000"/>
                          </a:solidFill>
                        </a:rPr>
                        <a:t>基本材料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29513"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rgbClr val="000000"/>
                          </a:solidFill>
                        </a:rPr>
                        <a:t>选择性激光烧结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</a:rPr>
                        <a:t>（</a:t>
                      </a:r>
                      <a:r>
                        <a:rPr lang="en-US" sz="1600" u="none" strike="noStrike" dirty="0">
                          <a:solidFill>
                            <a:srgbClr val="000000"/>
                          </a:solidFill>
                          <a:hlinkClick r:id="rId3" tooltip="en:selective laser sintering"/>
                        </a:rPr>
                        <a:t>selective laser </a:t>
                      </a:r>
                      <a:r>
                        <a:rPr lang="en-US" sz="1600" u="none" strike="noStrike" dirty="0" err="1">
                          <a:solidFill>
                            <a:srgbClr val="000000"/>
                          </a:solidFill>
                          <a:hlinkClick r:id="rId3" tooltip="en:selective laser sintering"/>
                        </a:rPr>
                        <a:t>sintering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，SLS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）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u="none" strike="noStrike">
                          <a:solidFill>
                            <a:srgbClr val="000000"/>
                          </a:solidFill>
                          <a:hlinkClick r:id="rId4" tooltip="热塑性塑料"/>
                        </a:rPr>
                        <a:t>热塑性塑料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</a:rPr>
                        <a:t>、</a:t>
                      </a:r>
                      <a:r>
                        <a:rPr lang="zh-CN" altLang="en-US" sz="1600" u="none" strike="noStrike">
                          <a:solidFill>
                            <a:srgbClr val="000000"/>
                          </a:solidFill>
                          <a:hlinkClick r:id="rId5" tooltip="金属"/>
                        </a:rPr>
                        <a:t>金属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</a:rPr>
                        <a:t>粉末、</a:t>
                      </a:r>
                      <a:r>
                        <a:rPr lang="zh-CN" altLang="en-US" sz="1600" u="none" strike="noStrike">
                          <a:solidFill>
                            <a:srgbClr val="000000"/>
                          </a:solidFill>
                          <a:hlinkClick r:id="rId6" tooltip="陶瓷"/>
                        </a:rPr>
                        <a:t>陶瓷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</a:rPr>
                        <a:t>粉末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52951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rgbClr val="000000"/>
                          </a:solidFill>
                        </a:rPr>
                        <a:t>直接金属激光烧结（</a:t>
                      </a:r>
                      <a:r>
                        <a:rPr lang="en-US" sz="1600" u="none" strike="noStrike" dirty="0">
                          <a:solidFill>
                            <a:srgbClr val="000000"/>
                          </a:solidFill>
                          <a:hlinkClick r:id="rId7" tooltip="en:Direct metal laser sintering"/>
                        </a:rPr>
                        <a:t>Direct metal laser </a:t>
                      </a:r>
                      <a:r>
                        <a:rPr lang="en-US" sz="1600" u="none" strike="noStrike" dirty="0" err="1">
                          <a:solidFill>
                            <a:srgbClr val="000000"/>
                          </a:solidFill>
                          <a:hlinkClick r:id="rId7" tooltip="en:Direct metal laser sintering"/>
                        </a:rPr>
                        <a:t>sintering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，DMLS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）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>
                          <a:solidFill>
                            <a:srgbClr val="000000"/>
                          </a:solidFill>
                        </a:rPr>
                        <a:t>几乎任何</a:t>
                      </a:r>
                      <a:r>
                        <a:rPr lang="zh-CN" altLang="en-US" sz="1600" u="none" strike="noStrike">
                          <a:solidFill>
                            <a:srgbClr val="000000"/>
                          </a:solidFill>
                          <a:hlinkClick r:id="rId8" tooltip="合金"/>
                        </a:rPr>
                        <a:t>合金</a:t>
                      </a:r>
                      <a:endParaRPr lang="zh-CN" altLang="en-US" sz="1600">
                        <a:solidFill>
                          <a:srgbClr val="000000"/>
                        </a:solidFill>
                      </a:endParaRP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529513"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rgbClr val="000000"/>
                          </a:solidFill>
                        </a:rPr>
                        <a:t>熔融沉积成型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</a:rPr>
                        <a:t>（</a:t>
                      </a:r>
                      <a:r>
                        <a:rPr lang="en-US" sz="1600" u="none" strike="noStrike" dirty="0">
                          <a:solidFill>
                            <a:srgbClr val="000000"/>
                          </a:solidFill>
                          <a:hlinkClick r:id="rId9" tooltip="en:fused deposition modeling"/>
                        </a:rPr>
                        <a:t>fused deposition </a:t>
                      </a:r>
                      <a:r>
                        <a:rPr lang="en-US" sz="1600" u="none" strike="noStrike" dirty="0" err="1">
                          <a:solidFill>
                            <a:srgbClr val="000000"/>
                          </a:solidFill>
                          <a:hlinkClick r:id="rId9" tooltip="en:fused deposition modeling"/>
                        </a:rPr>
                        <a:t>modeling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，FDM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）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u="none" strike="noStrike">
                          <a:solidFill>
                            <a:srgbClr val="000000"/>
                          </a:solidFill>
                          <a:hlinkClick r:id="rId4" tooltip="热塑性塑料"/>
                        </a:rPr>
                        <a:t>热塑性塑料</a:t>
                      </a:r>
                      <a:r>
                        <a:rPr lang="en-US" altLang="zh-CN" sz="1600">
                          <a:solidFill>
                            <a:srgbClr val="000000"/>
                          </a:solidFill>
                        </a:rPr>
                        <a:t>, </a:t>
                      </a:r>
                      <a:r>
                        <a:rPr lang="zh-CN" altLang="en-US" sz="1600" u="none" strike="noStrike">
                          <a:solidFill>
                            <a:srgbClr val="000000"/>
                          </a:solidFill>
                          <a:hlinkClick r:id="rId10" tooltip="共晶系统"/>
                        </a:rPr>
                        <a:t>共晶系统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</a:rPr>
                        <a:t> 金属、可食用材料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72826"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rgbClr val="000000"/>
                          </a:solidFill>
                        </a:rPr>
                        <a:t>立体平版印刷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</a:rPr>
                        <a:t>（</a:t>
                      </a:r>
                      <a:r>
                        <a:rPr lang="en-US" sz="1600" u="none" strike="noStrike" dirty="0" err="1">
                          <a:solidFill>
                            <a:srgbClr val="000000"/>
                          </a:solidFill>
                          <a:hlinkClick r:id="rId11" tooltip="en:stereolithography"/>
                        </a:rPr>
                        <a:t>stereolithography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，SLA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）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>
                          <a:solidFill>
                            <a:srgbClr val="000000"/>
                          </a:solidFill>
                        </a:rPr>
                        <a:t>光硬化树脂（</a:t>
                      </a:r>
                      <a:r>
                        <a:rPr lang="en-US" sz="1600" u="none" strike="noStrike">
                          <a:solidFill>
                            <a:srgbClr val="000000"/>
                          </a:solidFill>
                          <a:hlinkClick r:id="rId12" tooltip="en:photopolymer"/>
                        </a:rPr>
                        <a:t>photopolymer</a:t>
                      </a:r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）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85903">
                <a:tc>
                  <a:txBody>
                    <a:bodyPr/>
                    <a:lstStyle/>
                    <a:p>
                      <a:r>
                        <a:rPr lang="zh-CN" altLang="en-US" sz="1600" u="none" strike="noStrike">
                          <a:solidFill>
                            <a:srgbClr val="000000"/>
                          </a:solidFill>
                          <a:hlinkClick r:id="rId13" tooltip="数字光处理"/>
                        </a:rPr>
                        <a:t>数字光处理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</a:rPr>
                        <a:t>（</a:t>
                      </a:r>
                      <a:r>
                        <a:rPr lang="en-US" altLang="zh-CN" sz="1600">
                          <a:solidFill>
                            <a:srgbClr val="000000"/>
                          </a:solidFill>
                        </a:rPr>
                        <a:t>DLP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</a:rPr>
                        <a:t>）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>
                          <a:solidFill>
                            <a:srgbClr val="000000"/>
                          </a:solidFill>
                        </a:rPr>
                        <a:t>液态</a:t>
                      </a:r>
                      <a:r>
                        <a:rPr lang="zh-CN" altLang="en-US" sz="1600" u="none" strike="noStrike">
                          <a:solidFill>
                            <a:srgbClr val="000000"/>
                          </a:solidFill>
                          <a:hlinkClick r:id="rId14" tooltip="树脂"/>
                        </a:rPr>
                        <a:t>树脂</a:t>
                      </a:r>
                      <a:endParaRPr lang="zh-CN" altLang="en-US" sz="1600">
                        <a:solidFill>
                          <a:srgbClr val="000000"/>
                        </a:solidFill>
                      </a:endParaRP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529513">
                <a:tc>
                  <a:txBody>
                    <a:bodyPr/>
                    <a:lstStyle/>
                    <a:p>
                      <a:r>
                        <a:rPr lang="zh-CN" altLang="en-US" sz="1600">
                          <a:solidFill>
                            <a:srgbClr val="000000"/>
                          </a:solidFill>
                        </a:rPr>
                        <a:t>熔丝制造（</a:t>
                      </a:r>
                      <a:r>
                        <a:rPr lang="en-US" sz="1600" u="none" strike="noStrike">
                          <a:solidFill>
                            <a:srgbClr val="000000"/>
                          </a:solidFill>
                          <a:hlinkClick r:id="rId15" tooltip="en:Fused Filament Fabrication"/>
                        </a:rPr>
                        <a:t>Fused Filament Fabrication</a:t>
                      </a:r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，FFF）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u="none" strike="noStrike" dirty="0">
                          <a:solidFill>
                            <a:srgbClr val="000000"/>
                          </a:solidFill>
                          <a:hlinkClick r:id="rId16" tooltip="聚乳酸"/>
                        </a:rPr>
                        <a:t>聚乳酸（</a:t>
                      </a:r>
                      <a:r>
                        <a:rPr lang="en-US" altLang="zh-CN" sz="1600" u="none" strike="noStrike" dirty="0">
                          <a:solidFill>
                            <a:srgbClr val="000000"/>
                          </a:solidFill>
                          <a:hlinkClick r:id="rId16" tooltip="聚乳酸"/>
                        </a:rPr>
                        <a:t>PLA</a:t>
                      </a:r>
                      <a:r>
                        <a:rPr lang="zh-CN" altLang="en-US" sz="1600" u="none" strike="noStrike" dirty="0">
                          <a:solidFill>
                            <a:srgbClr val="000000"/>
                          </a:solidFill>
                          <a:hlinkClick r:id="rId16" tooltip="聚乳酸"/>
                        </a:rPr>
                        <a:t>）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</a:rPr>
                        <a:t>、</a:t>
                      </a:r>
                      <a:r>
                        <a:rPr lang="en-US" altLang="zh-CN" sz="1600" u="none" strike="noStrike" dirty="0">
                          <a:solidFill>
                            <a:srgbClr val="000000"/>
                          </a:solidFill>
                          <a:hlinkClick r:id="rId17" tooltip="ABS树脂"/>
                        </a:rPr>
                        <a:t>ABS</a:t>
                      </a:r>
                      <a:r>
                        <a:rPr lang="zh-CN" altLang="en-US" sz="1600" u="none" strike="noStrike" dirty="0">
                          <a:solidFill>
                            <a:srgbClr val="000000"/>
                          </a:solidFill>
                          <a:hlinkClick r:id="rId17" tooltip="ABS树脂"/>
                        </a:rPr>
                        <a:t>树脂</a:t>
                      </a:r>
                      <a:endParaRPr lang="zh-CN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529513">
                <a:tc>
                  <a:txBody>
                    <a:bodyPr/>
                    <a:lstStyle/>
                    <a:p>
                      <a:r>
                        <a:rPr lang="zh-CN" altLang="en-US" sz="1600">
                          <a:solidFill>
                            <a:srgbClr val="000000"/>
                          </a:solidFill>
                        </a:rPr>
                        <a:t>融化压模（</a:t>
                      </a:r>
                      <a:r>
                        <a:rPr lang="en-US" sz="1600" u="none" strike="noStrike">
                          <a:solidFill>
                            <a:srgbClr val="000000"/>
                          </a:solidFill>
                          <a:hlinkClick r:id="rId18" tooltip="en:Melted and Extrusion Modeling"/>
                        </a:rPr>
                        <a:t>Melted and Extrusion Modeling</a:t>
                      </a:r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，MEM）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u="none" strike="noStrike">
                          <a:solidFill>
                            <a:srgbClr val="000000"/>
                          </a:solidFill>
                          <a:hlinkClick r:id="rId5" tooltip="金属"/>
                        </a:rPr>
                        <a:t>金属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</a:rPr>
                        <a:t>线、</a:t>
                      </a:r>
                      <a:r>
                        <a:rPr lang="zh-CN" altLang="en-US" sz="1600" u="none" strike="noStrike">
                          <a:solidFill>
                            <a:srgbClr val="000000"/>
                          </a:solidFill>
                          <a:hlinkClick r:id="rId19" tooltip="塑料"/>
                        </a:rPr>
                        <a:t>塑料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</a:rPr>
                        <a:t>线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529513"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rgbClr val="000000"/>
                          </a:solidFill>
                        </a:rPr>
                        <a:t>分层实体制造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</a:rPr>
                        <a:t>（</a:t>
                      </a:r>
                      <a:r>
                        <a:rPr lang="en-US" sz="1600" u="none" strike="noStrike" dirty="0">
                          <a:solidFill>
                            <a:srgbClr val="000000"/>
                          </a:solidFill>
                          <a:hlinkClick r:id="rId20" tooltip="en:laminated object manufacturing"/>
                        </a:rPr>
                        <a:t>laminated object </a:t>
                      </a:r>
                      <a:r>
                        <a:rPr lang="en-US" sz="1600" u="none" strike="noStrike" dirty="0" err="1">
                          <a:solidFill>
                            <a:srgbClr val="000000"/>
                          </a:solidFill>
                          <a:hlinkClick r:id="rId20" tooltip="en:laminated object manufacturing"/>
                        </a:rPr>
                        <a:t>manufacturing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，LOM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）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u="none" strike="noStrike" dirty="0">
                          <a:solidFill>
                            <a:srgbClr val="000000"/>
                          </a:solidFill>
                          <a:hlinkClick r:id="rId21" tooltip="纸"/>
                        </a:rPr>
                        <a:t>纸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</a:rPr>
                        <a:t>、</a:t>
                      </a:r>
                      <a:r>
                        <a:rPr lang="zh-CN" altLang="en-US" sz="1600" u="none" strike="noStrike" dirty="0">
                          <a:solidFill>
                            <a:srgbClr val="000000"/>
                          </a:solidFill>
                          <a:hlinkClick r:id="rId5" tooltip="金属"/>
                        </a:rPr>
                        <a:t>金属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</a:rPr>
                        <a:t>膜、</a:t>
                      </a:r>
                      <a:r>
                        <a:rPr lang="zh-CN" altLang="en-US" sz="1600" u="none" strike="noStrike" dirty="0">
                          <a:solidFill>
                            <a:srgbClr val="000000"/>
                          </a:solidFill>
                          <a:hlinkClick r:id="rId19" tooltip="塑料"/>
                        </a:rPr>
                        <a:t>塑料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</a:rPr>
                        <a:t>薄膜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52951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rgbClr val="000000"/>
                          </a:solidFill>
                        </a:rPr>
                        <a:t>电子束熔化成型（</a:t>
                      </a:r>
                      <a:r>
                        <a:rPr lang="en-US" sz="1600" u="none" strike="noStrike" dirty="0">
                          <a:solidFill>
                            <a:srgbClr val="000000"/>
                          </a:solidFill>
                          <a:hlinkClick r:id="rId22" tooltip="en:Electron beam melting"/>
                        </a:rPr>
                        <a:t>Electron beam </a:t>
                      </a:r>
                      <a:r>
                        <a:rPr lang="en-US" sz="1600" u="none" strike="noStrike" dirty="0" err="1">
                          <a:solidFill>
                            <a:srgbClr val="000000"/>
                          </a:solidFill>
                          <a:hlinkClick r:id="rId22" tooltip="en:Electron beam melting"/>
                        </a:rPr>
                        <a:t>melting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，EBM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）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u="none" strike="noStrike">
                          <a:solidFill>
                            <a:srgbClr val="000000"/>
                          </a:solidFill>
                          <a:hlinkClick r:id="rId23" tooltip="钛"/>
                        </a:rPr>
                        <a:t>钛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</a:rPr>
                        <a:t>合金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52951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rgbClr val="000000"/>
                          </a:solidFill>
                        </a:rPr>
                        <a:t>选择性热烧结（</a:t>
                      </a:r>
                      <a:r>
                        <a:rPr lang="en-US" sz="1600" u="none" strike="noStrike" dirty="0">
                          <a:solidFill>
                            <a:srgbClr val="000000"/>
                          </a:solidFill>
                          <a:hlinkClick r:id="rId24" tooltip="en:Selective heat sintering"/>
                        </a:rPr>
                        <a:t>Selective heat </a:t>
                      </a:r>
                      <a:r>
                        <a:rPr lang="en-US" sz="1600" u="none" strike="noStrike" dirty="0" err="1">
                          <a:solidFill>
                            <a:srgbClr val="000000"/>
                          </a:solidFill>
                          <a:hlinkClick r:id="rId24" tooltip="en:Selective heat sintering"/>
                        </a:rPr>
                        <a:t>sintering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，SHS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）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strike="noStrike">
                          <a:solidFill>
                            <a:srgbClr val="000000"/>
                          </a:solidFill>
                          <a:hlinkClick r:id="rId25" tooltip="en:Thermoplastic powder"/>
                        </a:rPr>
                        <a:t>Thermoplastic powder</a:t>
                      </a:r>
                      <a:endParaRPr lang="en-US" sz="1600">
                        <a:solidFill>
                          <a:srgbClr val="000000"/>
                        </a:solidFill>
                      </a:endParaRP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52951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rgbClr val="000000"/>
                          </a:solidFill>
                        </a:rPr>
                        <a:t>粉末层喷头三维打印（</a:t>
                      </a:r>
                      <a:r>
                        <a:rPr lang="en-US" sz="1600" u="none" strike="noStrike" dirty="0" err="1">
                          <a:solidFill>
                            <a:srgbClr val="000000"/>
                          </a:solidFill>
                          <a:hlinkClick r:id="rId26" tooltip="en:Powder bed and inkjet head 3d printing"/>
                        </a:rPr>
                        <a:t>en:Powder</a:t>
                      </a:r>
                      <a:r>
                        <a:rPr lang="en-US" sz="1600" u="none" strike="noStrike" dirty="0">
                          <a:solidFill>
                            <a:srgbClr val="000000"/>
                          </a:solidFill>
                          <a:hlinkClick r:id="rId26" tooltip="en:Powder bed and inkjet head 3d printing"/>
                        </a:rPr>
                        <a:t> bed and inkjet head 3d </a:t>
                      </a:r>
                      <a:r>
                        <a:rPr lang="en-US" sz="1600" u="none" strike="noStrike" dirty="0" err="1">
                          <a:solidFill>
                            <a:srgbClr val="000000"/>
                          </a:solidFill>
                          <a:hlinkClick r:id="rId26" tooltip="en:Powder bed and inkjet head 3d printing"/>
                        </a:rPr>
                        <a:t>printing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，PP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）</a:t>
                      </a: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u="none" strike="noStrike" dirty="0">
                          <a:solidFill>
                            <a:srgbClr val="000000"/>
                          </a:solidFill>
                          <a:hlinkClick r:id="rId27" tooltip="石膏"/>
                        </a:rPr>
                        <a:t>石膏</a:t>
                      </a:r>
                      <a:endParaRPr lang="zh-CN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42333" marR="42333" marT="21167" marB="2116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图片1.png"/>
          <p:cNvPicPr>
            <a:picLocks noChangeAspect="1" noChangeArrowheads="1"/>
          </p:cNvPicPr>
          <p:nvPr/>
        </p:nvPicPr>
        <p:blipFill>
          <a:blip r:embed="rId3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69888" y="150813"/>
            <a:ext cx="7931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什么是</a:t>
            </a:r>
            <a:r>
              <a:rPr lang="en-US" altLang="zh-CN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3D</a:t>
            </a:r>
            <a:r>
              <a:rPr lang="zh-CN" altLang="en-US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打印？</a:t>
            </a:r>
            <a:endParaRPr lang="zh-CN" altLang="en-US" sz="3200" baseline="0" dirty="0">
              <a:solidFill>
                <a:schemeClr val="bg2"/>
              </a:solidFill>
              <a:latin typeface="Arial Bold" charset="0"/>
              <a:ea typeface="宋体" charset="-122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00025" y="1066800"/>
            <a:ext cx="8745538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eaLnBrk="0" hangingPunct="0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Arial" pitchFamily="34" charset="0"/>
              <a:buChar char="•"/>
              <a:defRPr/>
            </a:pPr>
            <a:r>
              <a:rPr lang="zh-CN" altLang="en-US" sz="2800" b="0" baseline="0" dirty="0" smtClean="0">
                <a:solidFill>
                  <a:schemeClr val="accent2"/>
                </a:solidFill>
              </a:rPr>
              <a:t>近期，英国</a:t>
            </a:r>
            <a:r>
              <a:rPr lang="en-US" altLang="zh-CN" sz="2800" b="0" baseline="0" dirty="0" smtClean="0">
                <a:solidFill>
                  <a:schemeClr val="accent2"/>
                </a:solidFill>
              </a:rPr>
              <a:t>《</a:t>
            </a:r>
            <a:r>
              <a:rPr lang="zh-CN" altLang="en-US" sz="2800" b="0" baseline="0" dirty="0" smtClean="0">
                <a:solidFill>
                  <a:schemeClr val="accent2"/>
                </a:solidFill>
              </a:rPr>
              <a:t>经济学人</a:t>
            </a:r>
            <a:r>
              <a:rPr lang="en-US" altLang="zh-CN" sz="2800" b="0" baseline="0" dirty="0" smtClean="0">
                <a:solidFill>
                  <a:schemeClr val="accent2"/>
                </a:solidFill>
              </a:rPr>
              <a:t>》</a:t>
            </a:r>
            <a:r>
              <a:rPr lang="zh-CN" altLang="en-US" sz="2800" b="0" baseline="0" dirty="0" smtClean="0">
                <a:solidFill>
                  <a:schemeClr val="accent2"/>
                </a:solidFill>
              </a:rPr>
              <a:t>杂志将三维打印技术作为第三次工业革命的重要标志之一，引发了广泛关注。</a:t>
            </a:r>
            <a:endParaRPr lang="en-US" altLang="zh-CN" sz="2800" b="0" baseline="0" dirty="0" smtClean="0">
              <a:solidFill>
                <a:schemeClr val="accent2"/>
              </a:solidFill>
            </a:endParaRPr>
          </a:p>
          <a:p>
            <a:pPr marL="457200" indent="-457200" eaLnBrk="0" hangingPunct="0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Arial" pitchFamily="34" charset="0"/>
              <a:buChar char="•"/>
              <a:defRPr/>
            </a:pPr>
            <a:r>
              <a:rPr lang="en-US" altLang="zh-CN" sz="2800" b="0" baseline="0" dirty="0" smtClean="0">
                <a:solidFill>
                  <a:schemeClr val="accent2"/>
                </a:solidFill>
              </a:rPr>
              <a:t>3D</a:t>
            </a:r>
            <a:r>
              <a:rPr lang="zh-CN" altLang="en-US" sz="2800" b="0" baseline="0" dirty="0" smtClean="0">
                <a:solidFill>
                  <a:schemeClr val="accent2"/>
                </a:solidFill>
              </a:rPr>
              <a:t>打印技术是一种新的制造技术，可以根据计算机图形数据，直接打印三维立体模型。</a:t>
            </a:r>
          </a:p>
          <a:p>
            <a:pPr marL="457200" indent="-457200" eaLnBrk="0" hangingPunct="0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Arial" pitchFamily="34" charset="0"/>
              <a:buChar char="•"/>
              <a:defRPr/>
            </a:pPr>
            <a:endParaRPr lang="zh-CN" altLang="en-US" sz="2800" b="0" baseline="0" dirty="0" smtClean="0">
              <a:solidFill>
                <a:schemeClr val="accent2"/>
              </a:solidFill>
            </a:endParaRPr>
          </a:p>
        </p:txBody>
      </p:sp>
      <p:pic>
        <p:nvPicPr>
          <p:cNvPr id="6" name="Picture 1034" descr="Z4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000" y="3136900"/>
            <a:ext cx="2054225" cy="2305050"/>
          </a:xfrm>
          <a:prstGeom prst="rect">
            <a:avLst/>
          </a:prstGeom>
          <a:noFill/>
        </p:spPr>
      </p:pic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581360" y="5327650"/>
            <a:ext cx="1867819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3492500">
              <a:tabLst>
                <a:tab pos="2578100" algn="l"/>
                <a:tab pos="5486400" algn="l"/>
              </a:tabLst>
            </a:pPr>
            <a:r>
              <a:rPr lang="zh-CN" altLang="en-US" sz="2800" b="1" dirty="0" smtClean="0">
                <a:solidFill>
                  <a:schemeClr val="bg1"/>
                </a:solidFill>
                <a:ea typeface="宋体" pitchFamily="2" charset="-122"/>
              </a:rPr>
              <a:t>计算机图形数据</a:t>
            </a:r>
            <a:endParaRPr lang="zh-CN" altLang="en-US" sz="2800" b="1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8" name="AutoShape 1029"/>
          <p:cNvSpPr>
            <a:spLocks noChangeArrowheads="1"/>
          </p:cNvSpPr>
          <p:nvPr/>
        </p:nvSpPr>
        <p:spPr bwMode="auto">
          <a:xfrm>
            <a:off x="2698750" y="4035425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en-US">
              <a:ea typeface="宋体" pitchFamily="2" charset="-122"/>
            </a:endParaRPr>
          </a:p>
        </p:txBody>
      </p:sp>
      <p:sp>
        <p:nvSpPr>
          <p:cNvPr id="9" name="AutoShape 1030"/>
          <p:cNvSpPr>
            <a:spLocks noChangeArrowheads="1"/>
          </p:cNvSpPr>
          <p:nvPr/>
        </p:nvSpPr>
        <p:spPr bwMode="auto">
          <a:xfrm>
            <a:off x="5178425" y="404495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en-US">
              <a:ea typeface="宋体" pitchFamily="2" charset="-122"/>
            </a:endParaRPr>
          </a:p>
        </p:txBody>
      </p:sp>
      <p:sp>
        <p:nvSpPr>
          <p:cNvPr id="10" name="Text Box 1031"/>
          <p:cNvSpPr txBox="1">
            <a:spLocks noChangeArrowheads="1"/>
          </p:cNvSpPr>
          <p:nvPr/>
        </p:nvSpPr>
        <p:spPr bwMode="auto">
          <a:xfrm>
            <a:off x="3626923" y="5343525"/>
            <a:ext cx="1386918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3492500">
              <a:tabLst>
                <a:tab pos="2578100" algn="l"/>
                <a:tab pos="5486400" algn="l"/>
              </a:tabLst>
            </a:pPr>
            <a:r>
              <a:rPr lang="zh-CN" altLang="en-US" sz="2800" b="1" dirty="0" smtClean="0">
                <a:solidFill>
                  <a:schemeClr val="bg1"/>
                </a:solidFill>
                <a:ea typeface="宋体" pitchFamily="2" charset="-122"/>
              </a:rPr>
              <a:t>三维打印机</a:t>
            </a:r>
            <a:endParaRPr lang="zh-CN" altLang="en-US" sz="2800" b="1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11" name="Text Box 1032"/>
          <p:cNvSpPr txBox="1">
            <a:spLocks noChangeArrowheads="1"/>
          </p:cNvSpPr>
          <p:nvPr/>
        </p:nvSpPr>
        <p:spPr bwMode="auto">
          <a:xfrm>
            <a:off x="6464210" y="5327650"/>
            <a:ext cx="1627369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3492500">
              <a:tabLst>
                <a:tab pos="2578100" algn="l"/>
                <a:tab pos="5486400" algn="l"/>
              </a:tabLst>
            </a:pPr>
            <a:r>
              <a:rPr lang="zh-CN" altLang="en-US" sz="2800" b="1" dirty="0" smtClean="0">
                <a:solidFill>
                  <a:schemeClr val="bg1"/>
                </a:solidFill>
                <a:ea typeface="宋体" pitchFamily="2" charset="-122"/>
              </a:rPr>
              <a:t>三维立体模型</a:t>
            </a:r>
            <a:endParaRPr lang="zh-CN" altLang="en-US" sz="2800" b="1" dirty="0">
              <a:solidFill>
                <a:schemeClr val="bg1"/>
              </a:solidFill>
              <a:ea typeface="宋体" pitchFamily="2" charset="-122"/>
            </a:endParaRPr>
          </a:p>
        </p:txBody>
      </p:sp>
      <p:pic>
        <p:nvPicPr>
          <p:cNvPr id="12" name="Picture 1035" descr="CIMG3075(ID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67387" y="3232150"/>
            <a:ext cx="2971800" cy="2052638"/>
          </a:xfrm>
          <a:prstGeom prst="rect">
            <a:avLst/>
          </a:prstGeom>
          <a:noFill/>
        </p:spPr>
      </p:pic>
      <p:pic>
        <p:nvPicPr>
          <p:cNvPr id="13" name="Picture 1036"/>
          <p:cNvPicPr>
            <a:picLocks noChangeAspect="1" noChangeArrowheads="1"/>
          </p:cNvPicPr>
          <p:nvPr/>
        </p:nvPicPr>
        <p:blipFill>
          <a:blip r:embed="rId6"/>
          <a:srcRect l="1488" t="16830" r="51587" b="23529"/>
          <a:stretch>
            <a:fillRect/>
          </a:stretch>
        </p:blipFill>
        <p:spPr bwMode="auto">
          <a:xfrm>
            <a:off x="334962" y="3268663"/>
            <a:ext cx="2373313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图片1.png"/>
          <p:cNvPicPr>
            <a:picLocks noChangeAspect="1" noChangeArrowheads="1"/>
          </p:cNvPicPr>
          <p:nvPr/>
        </p:nvPicPr>
        <p:blipFill>
          <a:blip r:embed="rId3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00025" y="1066800"/>
            <a:ext cx="87455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eaLnBrk="0" hangingPunct="0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Arial" pitchFamily="34" charset="0"/>
              <a:buChar char="•"/>
              <a:defRPr/>
            </a:pPr>
            <a:r>
              <a:rPr lang="zh-CN" altLang="en-US" sz="2800" b="0" baseline="0" dirty="0" smtClean="0">
                <a:solidFill>
                  <a:schemeClr val="accent2"/>
                </a:solidFill>
              </a:rPr>
              <a:t>熔融沉积成型（</a:t>
            </a:r>
            <a:r>
              <a:rPr lang="en-US" altLang="zh-CN" sz="2800" b="0" baseline="0" dirty="0" smtClean="0">
                <a:solidFill>
                  <a:schemeClr val="accent2"/>
                </a:solidFill>
              </a:rPr>
              <a:t>fused deposition modeling</a:t>
            </a:r>
            <a:r>
              <a:rPr lang="zh-CN" altLang="en-US" sz="2800" b="0" baseline="0" dirty="0" smtClean="0">
                <a:solidFill>
                  <a:schemeClr val="accent2"/>
                </a:solidFill>
              </a:rPr>
              <a:t>，</a:t>
            </a:r>
            <a:r>
              <a:rPr lang="en-US" altLang="zh-CN" sz="2800" b="0" baseline="0" dirty="0" smtClean="0">
                <a:solidFill>
                  <a:schemeClr val="accent2"/>
                </a:solidFill>
              </a:rPr>
              <a:t>FDM</a:t>
            </a:r>
            <a:r>
              <a:rPr lang="zh-CN" altLang="en-US" sz="2800" b="0" baseline="0" dirty="0" smtClean="0">
                <a:solidFill>
                  <a:schemeClr val="accent2"/>
                </a:solidFill>
              </a:rPr>
              <a:t>）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69888" y="150813"/>
            <a:ext cx="7931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三维打印技术原理与分类</a:t>
            </a:r>
            <a:endParaRPr lang="zh-CN" altLang="en-US" sz="3200" baseline="0" dirty="0">
              <a:solidFill>
                <a:schemeClr val="bg2"/>
              </a:solidFill>
              <a:latin typeface="Arial Bold" charset="0"/>
              <a:ea typeface="宋体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73" t="5113" r="26362" b="4429"/>
          <a:stretch>
            <a:fillRect/>
          </a:stretch>
        </p:blipFill>
        <p:spPr bwMode="auto">
          <a:xfrm>
            <a:off x="156134" y="1513416"/>
            <a:ext cx="4215161" cy="527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gray">
          <a:xfrm>
            <a:off x="4571995" y="1579451"/>
            <a:ext cx="4415888" cy="481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lang="zh-CN" altLang="en-US" sz="4000" dirty="0" smtClean="0">
                <a:solidFill>
                  <a:schemeClr val="bg1">
                    <a:lumMod val="65000"/>
                  </a:schemeClr>
                </a:solidFill>
              </a:rPr>
              <a:t>把材料用</a:t>
            </a:r>
            <a:r>
              <a:rPr lang="zh-CN" altLang="en-US" sz="4000" dirty="0" smtClean="0">
                <a:solidFill>
                  <a:srgbClr val="FF0000"/>
                </a:solidFill>
              </a:rPr>
              <a:t>高温熔化成液态</a:t>
            </a:r>
            <a:r>
              <a:rPr lang="zh-CN" altLang="en-US" sz="4000" dirty="0" smtClean="0">
                <a:solidFill>
                  <a:schemeClr val="bg1">
                    <a:lumMod val="65000"/>
                  </a:schemeClr>
                </a:solidFill>
              </a:rPr>
              <a:t>，然后通过</a:t>
            </a:r>
            <a:r>
              <a:rPr lang="zh-CN" altLang="en-US" sz="4000" dirty="0" smtClean="0">
                <a:solidFill>
                  <a:srgbClr val="FF0000"/>
                </a:solidFill>
              </a:rPr>
              <a:t>喷嘴挤压</a:t>
            </a:r>
            <a:r>
              <a:rPr lang="zh-CN" altLang="en-US" sz="4000" dirty="0" smtClean="0">
                <a:solidFill>
                  <a:schemeClr val="bg1">
                    <a:lumMod val="65000"/>
                  </a:schemeClr>
                </a:solidFill>
              </a:rPr>
              <a:t>出一个个很小的球状颗粒，这些颗粒在喷出后立即固化，通过这些颗粒在立体空间的排列组合形成实物。</a:t>
            </a:r>
            <a:endParaRPr lang="en-US" altLang="zh-CN" sz="40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just">
              <a:spcAft>
                <a:spcPts val="600"/>
              </a:spcAft>
            </a:pPr>
            <a:r>
              <a:rPr lang="zh-CN" altLang="en-US" sz="4000" dirty="0" smtClean="0">
                <a:solidFill>
                  <a:schemeClr val="bg1">
                    <a:lumMod val="65000"/>
                  </a:schemeClr>
                </a:solidFill>
              </a:rPr>
              <a:t>这种技术成型</a:t>
            </a:r>
            <a:r>
              <a:rPr lang="zh-CN" altLang="en-US" sz="4000" dirty="0" smtClean="0">
                <a:solidFill>
                  <a:srgbClr val="FF0000"/>
                </a:solidFill>
              </a:rPr>
              <a:t>精度高</a:t>
            </a:r>
            <a:r>
              <a:rPr lang="zh-CN" altLang="en-US" sz="4000" dirty="0" smtClean="0">
                <a:solidFill>
                  <a:schemeClr val="bg1">
                    <a:lumMod val="65000"/>
                  </a:schemeClr>
                </a:solidFill>
              </a:rPr>
              <a:t>、成型实物</a:t>
            </a:r>
            <a:r>
              <a:rPr lang="zh-CN" altLang="en-US" sz="4000" dirty="0" smtClean="0">
                <a:solidFill>
                  <a:srgbClr val="FF0000"/>
                </a:solidFill>
              </a:rPr>
              <a:t>强度高</a:t>
            </a:r>
            <a:r>
              <a:rPr lang="zh-CN" altLang="en-US" sz="4000" dirty="0" smtClean="0">
                <a:solidFill>
                  <a:schemeClr val="bg1">
                    <a:lumMod val="65000"/>
                  </a:schemeClr>
                </a:solidFill>
              </a:rPr>
              <a:t>、可以</a:t>
            </a:r>
            <a:r>
              <a:rPr lang="zh-CN" altLang="en-US" sz="4000" dirty="0" smtClean="0">
                <a:solidFill>
                  <a:srgbClr val="FF0000"/>
                </a:solidFill>
              </a:rPr>
              <a:t>彩色成型</a:t>
            </a:r>
            <a:r>
              <a:rPr lang="zh-CN" altLang="en-US" sz="4000" dirty="0" smtClean="0">
                <a:solidFill>
                  <a:schemeClr val="bg1">
                    <a:lumMod val="65000"/>
                  </a:schemeClr>
                </a:solidFill>
              </a:rPr>
              <a:t>，但是成型后</a:t>
            </a:r>
            <a:r>
              <a:rPr lang="zh-CN" altLang="en-US" sz="4000" dirty="0" smtClean="0">
                <a:solidFill>
                  <a:srgbClr val="FF0000"/>
                </a:solidFill>
              </a:rPr>
              <a:t>表面粗糙</a:t>
            </a:r>
            <a:r>
              <a:rPr lang="zh-CN" altLang="en-US" sz="4000" dirty="0" smtClean="0"/>
              <a:t>。</a:t>
            </a:r>
            <a:endParaRPr lang="en-US" altLang="zh-CN" sz="4000" dirty="0" smtClean="0"/>
          </a:p>
          <a:p>
            <a:pPr algn="just">
              <a:spcAft>
                <a:spcPts val="600"/>
              </a:spcAft>
            </a:pPr>
            <a:endParaRPr lang="zh-CN" altLang="en-US" sz="4000" dirty="0" smtClean="0"/>
          </a:p>
          <a:p>
            <a:pPr>
              <a:spcAft>
                <a:spcPts val="600"/>
              </a:spcAft>
            </a:pPr>
            <a:endParaRPr lang="zh-CN" altLang="en-US" sz="4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AutoShape 5"/>
          <p:cNvSpPr>
            <a:spLocks noChangeArrowheads="1"/>
          </p:cNvSpPr>
          <p:nvPr/>
        </p:nvSpPr>
        <p:spPr bwMode="blackWhite">
          <a:xfrm>
            <a:off x="179388" y="206375"/>
            <a:ext cx="8894762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96BB8F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FDM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：熔融沉积成型（</a:t>
            </a:r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FFF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：熔丝制造）</a:t>
            </a:r>
          </a:p>
        </p:txBody>
      </p:sp>
      <p:pic>
        <p:nvPicPr>
          <p:cNvPr id="45061" name="Picture 2" descr="T]~AN[@KOC(B{W(NPAI~@SP"/>
          <p:cNvPicPr>
            <a:picLocks noChangeAspect="1" noChangeArrowheads="1"/>
          </p:cNvPicPr>
          <p:nvPr/>
        </p:nvPicPr>
        <p:blipFill>
          <a:blip r:embed="rId2"/>
          <a:srcRect b="17966"/>
          <a:stretch>
            <a:fillRect/>
          </a:stretch>
        </p:blipFill>
        <p:spPr bwMode="auto">
          <a:xfrm>
            <a:off x="-107950" y="1929861"/>
            <a:ext cx="4235450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3" descr="img2"/>
          <p:cNvPicPr>
            <a:picLocks noChangeAspect="1" noChangeArrowheads="1"/>
          </p:cNvPicPr>
          <p:nvPr/>
        </p:nvPicPr>
        <p:blipFill>
          <a:blip r:embed="rId3"/>
          <a:srcRect l="15755" r="4713"/>
          <a:stretch>
            <a:fillRect/>
          </a:stretch>
        </p:blipFill>
        <p:spPr bwMode="auto">
          <a:xfrm>
            <a:off x="4221163" y="1312016"/>
            <a:ext cx="4824412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TextBox 8"/>
          <p:cNvSpPr txBox="1">
            <a:spLocks noChangeArrowheads="1"/>
          </p:cNvSpPr>
          <p:nvPr/>
        </p:nvSpPr>
        <p:spPr bwMode="auto">
          <a:xfrm>
            <a:off x="1438275" y="5119851"/>
            <a:ext cx="6227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FDM</a:t>
            </a:r>
            <a:r>
              <a:rPr lang="zh-CN" altLang="en-US" sz="2800" b="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使用的丝状耗材以及打印案例</a:t>
            </a:r>
          </a:p>
        </p:txBody>
      </p:sp>
      <p:sp>
        <p:nvSpPr>
          <p:cNvPr id="6" name="矩形 5"/>
          <p:cNvSpPr/>
          <p:nvPr/>
        </p:nvSpPr>
        <p:spPr>
          <a:xfrm>
            <a:off x="3133725" y="5803287"/>
            <a:ext cx="6010275" cy="410369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altLang="zh-CN" sz="4000" dirty="0" smtClean="0">
                <a:hlinkClick r:id="rId4" action="ppaction://hlinkfile"/>
              </a:rPr>
              <a:t>FDM</a:t>
            </a:r>
            <a:r>
              <a:rPr lang="zh-CN" altLang="en-US" sz="4000" dirty="0" smtClean="0">
                <a:hlinkClick r:id="rId4" action="ppaction://hlinkfile"/>
              </a:rPr>
              <a:t>原理 </a:t>
            </a:r>
            <a:r>
              <a:rPr lang="en-US" altLang="zh-CN" sz="4000" dirty="0" smtClean="0">
                <a:hlinkClick r:id="rId4" action="ppaction://hlinkfile"/>
              </a:rPr>
              <a:t>3D</a:t>
            </a:r>
            <a:r>
              <a:rPr lang="zh-CN" altLang="en-US" sz="4000" dirty="0" smtClean="0">
                <a:hlinkClick r:id="rId4" action="ppaction://hlinkfile"/>
              </a:rPr>
              <a:t>打印</a:t>
            </a:r>
            <a:r>
              <a:rPr lang="en-US" altLang="zh-CN" sz="4000" dirty="0" err="1" smtClean="0">
                <a:hlinkClick r:id="rId4" action="ppaction://hlinkfile"/>
              </a:rPr>
              <a:t>iphone</a:t>
            </a:r>
            <a:r>
              <a:rPr lang="zh-CN" altLang="en-US" sz="4000" dirty="0" smtClean="0">
                <a:hlinkClick r:id="rId4" action="ppaction://hlinkfile"/>
              </a:rPr>
              <a:t>手机壳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00:22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3"/>
          <p:cNvSpPr>
            <a:spLocks noChangeArrowheads="1"/>
          </p:cNvSpPr>
          <p:nvPr/>
        </p:nvSpPr>
        <p:spPr bwMode="gray">
          <a:xfrm>
            <a:off x="122238" y="1412875"/>
            <a:ext cx="87360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操作环境干净、安全，可在办公室环境下进行，没有产生毒气和化学污染的危险。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无须激光器等贵重元器件，工艺简单、干净、不产生垃圾。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原材料以卷轴丝的形式提供，易于搬运和快速更换。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材料利用率高，且可选用多种材料，如可染色的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ABS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和医用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ABS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PLA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PC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PPSF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等。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由于甲基丙烯酸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ABS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MABS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）材料具有较好的化学稳定性，可采用伽马射线消毒，特别适用于医用。</a:t>
            </a:r>
            <a:endParaRPr lang="en-US" altLang="zh-CN" sz="2800" baseline="0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blackWhite">
          <a:xfrm>
            <a:off x="179388" y="206375"/>
            <a:ext cx="8894762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96BB8F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FDM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的优点：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3"/>
          <p:cNvSpPr>
            <a:spLocks noChangeArrowheads="1"/>
          </p:cNvSpPr>
          <p:nvPr/>
        </p:nvSpPr>
        <p:spPr bwMode="gray">
          <a:xfrm>
            <a:off x="306388" y="1700213"/>
            <a:ext cx="87360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成型后表面粗糙，需配合后续抛光处理，目前不适合高精度的应用。做小件或精细件时精度不如</a:t>
            </a:r>
            <a:r>
              <a:rPr lang="en-US" altLang="zh-CN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SLA</a:t>
            </a: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，最高精度只能为</a:t>
            </a:r>
            <a:r>
              <a:rPr lang="en-US" altLang="zh-CN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0.1mm</a:t>
            </a: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尺寸不能很大，因为材料本身原因限制，尺寸大了很容易变形。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速度较慢，因为它的喷头是机械的。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此外它还需要浪费材料来做支撑。</a:t>
            </a:r>
            <a:endParaRPr lang="en-US" altLang="zh-CN" sz="2800" baseline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7109" name="AutoShape 5"/>
          <p:cNvSpPr>
            <a:spLocks noChangeArrowheads="1"/>
          </p:cNvSpPr>
          <p:nvPr/>
        </p:nvSpPr>
        <p:spPr bwMode="blackWhite">
          <a:xfrm>
            <a:off x="179388" y="206375"/>
            <a:ext cx="8894762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96BB8F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FDM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的缺点：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图片1.png"/>
          <p:cNvPicPr>
            <a:picLocks noChangeAspect="1" noChangeArrowheads="1"/>
          </p:cNvPicPr>
          <p:nvPr/>
        </p:nvPicPr>
        <p:blipFill>
          <a:blip r:embed="rId3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00025" y="1066800"/>
            <a:ext cx="87455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eaLnBrk="0" hangingPunct="0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Arial" pitchFamily="34" charset="0"/>
              <a:buChar char="•"/>
              <a:defRPr/>
            </a:pPr>
            <a:r>
              <a:rPr lang="zh-CN" altLang="en-US" sz="2800" b="0" baseline="0" dirty="0" smtClean="0">
                <a:solidFill>
                  <a:schemeClr val="accent2"/>
                </a:solidFill>
              </a:rPr>
              <a:t>分层实体制造 （</a:t>
            </a:r>
            <a:r>
              <a:rPr lang="en-US" altLang="zh-CN" sz="2800" b="0" baseline="0" dirty="0" smtClean="0">
                <a:solidFill>
                  <a:schemeClr val="accent2"/>
                </a:solidFill>
              </a:rPr>
              <a:t>laminated object manufacturing</a:t>
            </a:r>
            <a:r>
              <a:rPr lang="zh-CN" altLang="en-US" sz="2800" b="0" baseline="0" dirty="0" smtClean="0">
                <a:solidFill>
                  <a:schemeClr val="accent2"/>
                </a:solidFill>
              </a:rPr>
              <a:t>，</a:t>
            </a:r>
            <a:r>
              <a:rPr lang="en-US" altLang="zh-CN" sz="2800" b="0" baseline="0" dirty="0" smtClean="0">
                <a:solidFill>
                  <a:schemeClr val="accent2"/>
                </a:solidFill>
              </a:rPr>
              <a:t>LOM</a:t>
            </a:r>
            <a:r>
              <a:rPr lang="zh-CN" altLang="en-US" sz="2800" b="0" baseline="0" dirty="0" smtClean="0">
                <a:solidFill>
                  <a:schemeClr val="accent2"/>
                </a:solidFill>
              </a:rPr>
              <a:t>）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69888" y="150813"/>
            <a:ext cx="7931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三维打印技术原理与分类</a:t>
            </a:r>
            <a:endParaRPr lang="zh-CN" altLang="en-US" sz="3200" baseline="0" dirty="0">
              <a:solidFill>
                <a:schemeClr val="bg2"/>
              </a:solidFill>
              <a:latin typeface="Arial Bold" charset="0"/>
              <a:ea typeface="宋体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292" t="6920" r="15168" b="3258"/>
          <a:stretch>
            <a:fillRect/>
          </a:stretch>
        </p:blipFill>
        <p:spPr bwMode="auto">
          <a:xfrm>
            <a:off x="53155" y="2006443"/>
            <a:ext cx="5082371" cy="450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gray">
          <a:xfrm>
            <a:off x="5397195" y="2092408"/>
            <a:ext cx="3579534" cy="421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lang="zh-CN" altLang="en-US" sz="4400" dirty="0" smtClean="0">
                <a:solidFill>
                  <a:schemeClr val="bg1">
                    <a:lumMod val="65000"/>
                  </a:schemeClr>
                </a:solidFill>
              </a:rPr>
              <a:t>将原材料分为多层，然后对每层的内外轮廓进行切削加工成型，并将各层黏结在一起。</a:t>
            </a:r>
            <a:endParaRPr lang="en-US" altLang="zh-CN" sz="44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just">
              <a:spcAft>
                <a:spcPts val="600"/>
              </a:spcAft>
            </a:pPr>
            <a:r>
              <a:rPr lang="zh-CN" altLang="en-US" sz="4400" dirty="0" smtClean="0">
                <a:solidFill>
                  <a:schemeClr val="bg1">
                    <a:lumMod val="65000"/>
                  </a:schemeClr>
                </a:solidFill>
              </a:rPr>
              <a:t>相当于一张纸沿着轮廓线剪切好，然后一层一层地粘合起来。</a:t>
            </a:r>
            <a:endParaRPr lang="en-US" altLang="zh-CN" sz="44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just">
              <a:spcAft>
                <a:spcPts val="600"/>
              </a:spcAft>
            </a:pPr>
            <a:endParaRPr lang="zh-CN" altLang="en-US" sz="4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2" descr="300000928390129990489606524_9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7562" y="1911271"/>
            <a:ext cx="4743146" cy="465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AutoShape 5"/>
          <p:cNvSpPr>
            <a:spLocks noChangeArrowheads="1"/>
          </p:cNvSpPr>
          <p:nvPr/>
        </p:nvSpPr>
        <p:spPr bwMode="blackWhite">
          <a:xfrm>
            <a:off x="250825" y="126538"/>
            <a:ext cx="8607425" cy="990600"/>
          </a:xfrm>
          <a:prstGeom prst="roundRect">
            <a:avLst>
              <a:gd name="adj" fmla="val 9106"/>
            </a:avLst>
          </a:prstGeom>
          <a:solidFill>
            <a:srgbClr val="00CCFF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LOM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：分层实体制造</a:t>
            </a:r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215063"/>
            <a:ext cx="4157662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3663" y="1122949"/>
            <a:ext cx="3692525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1" name="TextBox 8"/>
          <p:cNvSpPr txBox="1">
            <a:spLocks noChangeArrowheads="1"/>
          </p:cNvSpPr>
          <p:nvPr/>
        </p:nvSpPr>
        <p:spPr bwMode="auto">
          <a:xfrm>
            <a:off x="1438275" y="5420235"/>
            <a:ext cx="6227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LOM</a:t>
            </a:r>
            <a:r>
              <a:rPr lang="zh-CN" altLang="en-US" sz="2800" b="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原理图和打印案例</a:t>
            </a:r>
          </a:p>
        </p:txBody>
      </p:sp>
      <p:sp>
        <p:nvSpPr>
          <p:cNvPr id="6" name="矩形 5"/>
          <p:cNvSpPr/>
          <p:nvPr/>
        </p:nvSpPr>
        <p:spPr>
          <a:xfrm>
            <a:off x="3836007" y="5901232"/>
            <a:ext cx="4995747" cy="738664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altLang="zh-CN" sz="3600" dirty="0" smtClean="0">
                <a:hlinkClick r:id="rId4" action="ppaction://hlinkfile"/>
              </a:rPr>
              <a:t>LOM</a:t>
            </a:r>
            <a:r>
              <a:rPr lang="zh-CN" altLang="en-US" sz="3600" dirty="0" smtClean="0">
                <a:hlinkClick r:id="rId4" action="ppaction://hlinkfile"/>
              </a:rPr>
              <a:t>原理 以纸张为打印耗材的</a:t>
            </a:r>
            <a:r>
              <a:rPr lang="en-US" altLang="zh-CN" sz="3600" dirty="0" smtClean="0">
                <a:hlinkClick r:id="rId4" action="ppaction://hlinkfile"/>
              </a:rPr>
              <a:t>3D</a:t>
            </a:r>
            <a:r>
              <a:rPr lang="zh-CN" altLang="en-US" sz="3600" dirty="0" smtClean="0">
                <a:hlinkClick r:id="rId4" action="ppaction://hlinkfile"/>
              </a:rPr>
              <a:t>打印机</a:t>
            </a:r>
            <a:r>
              <a:rPr lang="en-US" altLang="zh-CN" sz="3600" dirty="0" err="1" smtClean="0">
                <a:hlinkClick r:id="rId4" action="ppaction://hlinkfile"/>
              </a:rPr>
              <a:t>Mcor</a:t>
            </a:r>
            <a:r>
              <a:rPr lang="en-US" altLang="zh-CN" sz="3600" dirty="0" smtClean="0">
                <a:hlinkClick r:id="rId4" action="ppaction://hlinkfile"/>
              </a:rPr>
              <a:t> 3D Printing</a:t>
            </a:r>
            <a:r>
              <a:rPr lang="en-US" altLang="zh-CN" sz="3600" dirty="0" smtClean="0"/>
              <a:t> 02:50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3"/>
          <p:cNvSpPr>
            <a:spLocks noChangeArrowheads="1"/>
          </p:cNvSpPr>
          <p:nvPr/>
        </p:nvSpPr>
        <p:spPr bwMode="gray">
          <a:xfrm>
            <a:off x="122238" y="1612900"/>
            <a:ext cx="87360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成本低；因为没有涉及化学反应，所以零件可做得很大。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仅切割内外轮廓，内部无须加工，所以这是一个高速的快速成型工艺。常用于加工内部结构简单的大型零件及实体件。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不存在收缩和翘曲变形，无须设计和构建支撑结构。</a:t>
            </a:r>
            <a:endParaRPr lang="en-US" altLang="zh-CN" sz="2800" baseline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blackWhite">
          <a:xfrm>
            <a:off x="250825" y="260350"/>
            <a:ext cx="8607425" cy="990600"/>
          </a:xfrm>
          <a:prstGeom prst="roundRect">
            <a:avLst>
              <a:gd name="adj" fmla="val 9106"/>
            </a:avLst>
          </a:prstGeom>
          <a:solidFill>
            <a:srgbClr val="00CCFF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LOM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的优点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3"/>
          <p:cNvSpPr>
            <a:spLocks noChangeArrowheads="1"/>
          </p:cNvSpPr>
          <p:nvPr/>
        </p:nvSpPr>
        <p:spPr bwMode="gray">
          <a:xfrm>
            <a:off x="122238" y="1612900"/>
            <a:ext cx="89138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不能制造中空结构件。难以构建精细形状的零件，即仅限于结构简单的零件。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比较浪费材料。可实际应用的原材料种类较少，如纸、塑料、陶土以及合成材料，但目前常用的只是纸。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en-US" altLang="zh-CN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Z</a:t>
            </a: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轴精度比</a:t>
            </a:r>
            <a:r>
              <a:rPr lang="en-US" altLang="zh-CN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SLA</a:t>
            </a: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低，精度可达</a:t>
            </a:r>
            <a:r>
              <a:rPr lang="en-US" altLang="zh-CN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0.1mm</a:t>
            </a: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；且纸制零件很容易吸潮，必须立即进行后处理、上漆。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需要专门实验室环境，维护费用高昂。当加工室的温度过高时常有火灾发生。因此，工作过程中需要专职人员职守。</a:t>
            </a:r>
            <a:endParaRPr lang="en-US" altLang="zh-CN" sz="2800" baseline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4517" name="AutoShape 5"/>
          <p:cNvSpPr>
            <a:spLocks noChangeArrowheads="1"/>
          </p:cNvSpPr>
          <p:nvPr/>
        </p:nvSpPr>
        <p:spPr bwMode="blackWhite">
          <a:xfrm>
            <a:off x="250825" y="260350"/>
            <a:ext cx="8607425" cy="990600"/>
          </a:xfrm>
          <a:prstGeom prst="roundRect">
            <a:avLst>
              <a:gd name="adj" fmla="val 9106"/>
            </a:avLst>
          </a:prstGeom>
          <a:solidFill>
            <a:srgbClr val="00CCFF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LOM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的缺点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3"/>
          <p:cNvSpPr>
            <a:spLocks noChangeArrowheads="1"/>
          </p:cNvSpPr>
          <p:nvPr/>
        </p:nvSpPr>
        <p:spPr bwMode="gray">
          <a:xfrm>
            <a:off x="77634" y="999595"/>
            <a:ext cx="889909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just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类似传统的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2D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喷墨打印机，“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3D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打印”。</a:t>
            </a:r>
            <a:endParaRPr lang="en-US" altLang="zh-CN" sz="2800" baseline="0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marL="457200" indent="-457200" algn="just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首先在加工平台铺上一薄层粉末材料，然后根据这一层的截面形状在粉末上喷出一层特殊胶水，喷到胶水的薄层粉末发生固化。层层叠加，直到打印完毕。</a:t>
            </a:r>
            <a:endParaRPr lang="en-US" altLang="zh-CN" sz="2800" baseline="0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8133" name="AutoShape 5"/>
          <p:cNvSpPr>
            <a:spLocks noChangeArrowheads="1"/>
          </p:cNvSpPr>
          <p:nvPr/>
        </p:nvSpPr>
        <p:spPr bwMode="blackWhite">
          <a:xfrm>
            <a:off x="250825" y="37330"/>
            <a:ext cx="8607425" cy="990600"/>
          </a:xfrm>
          <a:prstGeom prst="roundRect">
            <a:avLst>
              <a:gd name="adj" fmla="val 9106"/>
            </a:avLst>
          </a:prstGeom>
          <a:solidFill>
            <a:srgbClr val="00CCFF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3DP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：三维打印黏结成型（喷墨沉积）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31" b="4412"/>
          <a:stretch>
            <a:fillRect/>
          </a:stretch>
        </p:blipFill>
        <p:spPr bwMode="auto">
          <a:xfrm>
            <a:off x="1199363" y="2833576"/>
            <a:ext cx="6464967" cy="400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Box 8"/>
          <p:cNvSpPr txBox="1">
            <a:spLocks noChangeArrowheads="1"/>
          </p:cNvSpPr>
          <p:nvPr/>
        </p:nvSpPr>
        <p:spPr bwMode="auto">
          <a:xfrm>
            <a:off x="1047977" y="5710160"/>
            <a:ext cx="62277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3DP</a:t>
            </a:r>
            <a:r>
              <a:rPr lang="zh-CN" altLang="en-US" sz="2400" b="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的打印案例</a:t>
            </a:r>
          </a:p>
        </p:txBody>
      </p:sp>
      <p:sp>
        <p:nvSpPr>
          <p:cNvPr id="49157" name="AutoShape 5"/>
          <p:cNvSpPr>
            <a:spLocks noChangeArrowheads="1"/>
          </p:cNvSpPr>
          <p:nvPr/>
        </p:nvSpPr>
        <p:spPr bwMode="blackWhite">
          <a:xfrm>
            <a:off x="250825" y="260350"/>
            <a:ext cx="8607425" cy="990600"/>
          </a:xfrm>
          <a:prstGeom prst="roundRect">
            <a:avLst>
              <a:gd name="adj" fmla="val 9106"/>
            </a:avLst>
          </a:prstGeom>
          <a:solidFill>
            <a:srgbClr val="00CCFF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3DP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：三维打印黏结成型（喷墨沉积）</a:t>
            </a:r>
          </a:p>
        </p:txBody>
      </p:sp>
      <p:pic>
        <p:nvPicPr>
          <p:cNvPr id="49158" name="Picture 2" descr="z17"/>
          <p:cNvPicPr>
            <a:picLocks noChangeAspect="1" noChangeArrowheads="1"/>
          </p:cNvPicPr>
          <p:nvPr/>
        </p:nvPicPr>
        <p:blipFill>
          <a:blip r:embed="rId2"/>
          <a:srcRect l="5940" t="8453" r="2943" b="7849"/>
          <a:stretch>
            <a:fillRect/>
          </a:stretch>
        </p:blipFill>
        <p:spPr bwMode="auto">
          <a:xfrm>
            <a:off x="1605190" y="1288895"/>
            <a:ext cx="5465762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992460" y="6180012"/>
            <a:ext cx="6924907" cy="328295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altLang="zh-CN" sz="3200" dirty="0" smtClean="0">
                <a:hlinkClick r:id="rId3" action="ppaction://hlinkfile"/>
              </a:rPr>
              <a:t>3D Printed shoe from Clarks  3D</a:t>
            </a:r>
            <a:r>
              <a:rPr lang="zh-CN" altLang="en-US" sz="3200" dirty="0" smtClean="0">
                <a:hlinkClick r:id="rId3" action="ppaction://hlinkfile"/>
              </a:rPr>
              <a:t>虚拟样鞋打印  </a:t>
            </a:r>
            <a:r>
              <a:rPr lang="en-US" altLang="zh-CN" sz="3200" dirty="0" smtClean="0">
                <a:hlinkClick r:id="rId3" action="ppaction://hlinkfile"/>
              </a:rPr>
              <a:t>00:56</a:t>
            </a:r>
            <a:endParaRPr lang="en-US" altLang="zh-CN" sz="32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63663" y="6111875"/>
            <a:ext cx="1751012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减式制造</a:t>
            </a:r>
            <a:endParaRPr lang="zh-CN" altLang="en-US" sz="2800" b="1" dirty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9413" y="6137275"/>
            <a:ext cx="2608262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dirty="0" smtClean="0">
                <a:solidFill>
                  <a:schemeClr val="bg1">
                    <a:lumMod val="75000"/>
                  </a:schemeClr>
                </a:solidFill>
              </a:rPr>
              <a:t>加式制造</a:t>
            </a:r>
            <a:endParaRPr lang="zh-CN" alt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3" descr="C:\Users\Administrator\Desktop\图片1.png"/>
          <p:cNvPicPr>
            <a:picLocks noChangeAspect="1" noChangeArrowheads="1"/>
          </p:cNvPicPr>
          <p:nvPr/>
        </p:nvPicPr>
        <p:blipFill>
          <a:blip r:embed="rId5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69888" y="150813"/>
            <a:ext cx="7931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什么是</a:t>
            </a:r>
            <a:r>
              <a:rPr lang="en-US" altLang="zh-CN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3D</a:t>
            </a:r>
            <a:r>
              <a:rPr lang="zh-CN" altLang="en-US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打印？</a:t>
            </a:r>
            <a:endParaRPr lang="zh-CN" altLang="en-US" sz="3200" baseline="0" dirty="0">
              <a:solidFill>
                <a:schemeClr val="bg2"/>
              </a:solidFill>
              <a:latin typeface="Arial Bold" charset="0"/>
              <a:ea typeface="宋体" charset="-122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00025" y="1066800"/>
            <a:ext cx="8745538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eaLnBrk="0" hangingPunct="0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Arial" pitchFamily="34" charset="0"/>
              <a:buChar char="•"/>
              <a:defRPr/>
            </a:pPr>
            <a:r>
              <a:rPr lang="zh-CN" altLang="en-US" sz="2800" b="0" baseline="0" dirty="0" smtClean="0">
                <a:solidFill>
                  <a:schemeClr val="accent2"/>
                </a:solidFill>
              </a:rPr>
              <a:t>传统的减式制造一般在原材料基础上，去除多余部分得到产品。而三维打印无需原胚和模具，通过逐层增加材料的方法生成任何形状的物体，简化产品的制造程序、缩短产品的研制周期、提高效率并降低成本。</a:t>
            </a:r>
          </a:p>
        </p:txBody>
      </p:sp>
      <p:pic>
        <p:nvPicPr>
          <p:cNvPr id="13" name="传统减式制造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90614" y="2945220"/>
            <a:ext cx="4061637" cy="3046228"/>
          </a:xfrm>
          <a:prstGeom prst="rect">
            <a:avLst/>
          </a:prstGeom>
        </p:spPr>
      </p:pic>
      <p:pic>
        <p:nvPicPr>
          <p:cNvPr id="14" name="三维打印加式制造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4720846" y="2913319"/>
            <a:ext cx="4146696" cy="31100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5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3"/>
          <p:cNvSpPr>
            <a:spLocks noChangeArrowheads="1"/>
          </p:cNvSpPr>
          <p:nvPr/>
        </p:nvSpPr>
        <p:spPr bwMode="gray">
          <a:xfrm>
            <a:off x="122238" y="1612900"/>
            <a:ext cx="87360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无须激光器等高成本元器件。成型速度快，耗材很便宜，一般的石膏粉都可以。</a:t>
            </a:r>
            <a:endParaRPr lang="en-US" altLang="zh-CN" sz="2800" baseline="0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成型精度可达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0.09mm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成型过程不需要支撑，多余粉末的去除比较方便，特别适合于做内腔复杂的原型。 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此技术最大优点是能直接打印彩色，无须后期上色。目前市面上打印彩色人像基本采用此技术。</a:t>
            </a:r>
            <a:endParaRPr lang="en-US" altLang="zh-CN" sz="2800" baseline="0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0181" name="AutoShape 5"/>
          <p:cNvSpPr>
            <a:spLocks noChangeArrowheads="1"/>
          </p:cNvSpPr>
          <p:nvPr/>
        </p:nvSpPr>
        <p:spPr bwMode="blackWhite">
          <a:xfrm>
            <a:off x="250825" y="260350"/>
            <a:ext cx="8607425" cy="990600"/>
          </a:xfrm>
          <a:prstGeom prst="roundRect">
            <a:avLst>
              <a:gd name="adj" fmla="val 9106"/>
            </a:avLst>
          </a:prstGeom>
          <a:solidFill>
            <a:srgbClr val="00CCFF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3DP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的优点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3"/>
          <p:cNvSpPr>
            <a:spLocks noChangeArrowheads="1"/>
          </p:cNvSpPr>
          <p:nvPr/>
        </p:nvSpPr>
        <p:spPr bwMode="gray">
          <a:xfrm>
            <a:off x="122238" y="1612900"/>
            <a:ext cx="89138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石膏强度较低，只能做概念型模型，而不能做功能性试验。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因为是粉末黏结在一起，所以表面手感稍有些粗糙。</a:t>
            </a:r>
            <a:endParaRPr lang="en-US" altLang="zh-CN" sz="2800" baseline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1205" name="AutoShape 5"/>
          <p:cNvSpPr>
            <a:spLocks noChangeArrowheads="1"/>
          </p:cNvSpPr>
          <p:nvPr/>
        </p:nvSpPr>
        <p:spPr bwMode="blackWhite">
          <a:xfrm>
            <a:off x="250825" y="260350"/>
            <a:ext cx="8607425" cy="990600"/>
          </a:xfrm>
          <a:prstGeom prst="roundRect">
            <a:avLst>
              <a:gd name="adj" fmla="val 9106"/>
            </a:avLst>
          </a:prstGeom>
          <a:solidFill>
            <a:srgbClr val="00CCFF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3DP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的缺点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图片1.png"/>
          <p:cNvPicPr>
            <a:picLocks noChangeAspect="1" noChangeArrowheads="1"/>
          </p:cNvPicPr>
          <p:nvPr/>
        </p:nvPicPr>
        <p:blipFill>
          <a:blip r:embed="rId3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00025" y="1066800"/>
            <a:ext cx="87455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eaLnBrk="0" hangingPunct="0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Arial" pitchFamily="34" charset="0"/>
              <a:buChar char="•"/>
              <a:defRPr/>
            </a:pPr>
            <a:r>
              <a:rPr lang="zh-CN" altLang="en-US" sz="2800" b="0" baseline="0" dirty="0" smtClean="0">
                <a:solidFill>
                  <a:schemeClr val="accent2"/>
                </a:solidFill>
              </a:rPr>
              <a:t>选择性激光烧结 （</a:t>
            </a:r>
            <a:r>
              <a:rPr lang="en-US" altLang="zh-CN" sz="2800" b="0" baseline="0" dirty="0" smtClean="0">
                <a:solidFill>
                  <a:schemeClr val="accent2"/>
                </a:solidFill>
              </a:rPr>
              <a:t>selective laser sintering</a:t>
            </a:r>
            <a:r>
              <a:rPr lang="zh-CN" altLang="en-US" sz="2800" b="0" baseline="0" dirty="0" smtClean="0">
                <a:solidFill>
                  <a:schemeClr val="accent2"/>
                </a:solidFill>
              </a:rPr>
              <a:t>，</a:t>
            </a:r>
            <a:r>
              <a:rPr lang="en-US" altLang="zh-CN" sz="2800" b="0" baseline="0" dirty="0" smtClean="0">
                <a:solidFill>
                  <a:schemeClr val="accent2"/>
                </a:solidFill>
              </a:rPr>
              <a:t>SLS</a:t>
            </a:r>
            <a:r>
              <a:rPr lang="zh-CN" altLang="en-US" sz="2800" b="0" baseline="0" dirty="0" smtClean="0">
                <a:solidFill>
                  <a:schemeClr val="accent2"/>
                </a:solidFill>
              </a:rPr>
              <a:t>）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69888" y="150813"/>
            <a:ext cx="7931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三维打印技术原理与分类</a:t>
            </a:r>
            <a:endParaRPr lang="zh-CN" altLang="en-US" sz="3200" baseline="0" dirty="0">
              <a:solidFill>
                <a:schemeClr val="bg2"/>
              </a:solidFill>
              <a:latin typeface="Arial Bold" charset="0"/>
              <a:ea typeface="宋体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20" t="8589" r="21284" b="7125"/>
          <a:stretch>
            <a:fillRect/>
          </a:stretch>
        </p:blipFill>
        <p:spPr bwMode="auto">
          <a:xfrm>
            <a:off x="22306" y="1587421"/>
            <a:ext cx="5218771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gray">
          <a:xfrm>
            <a:off x="5307986" y="1389895"/>
            <a:ext cx="3746805" cy="518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lang="zh-CN" altLang="en-US" sz="4000" dirty="0" smtClean="0">
                <a:solidFill>
                  <a:schemeClr val="bg1">
                    <a:lumMod val="65000"/>
                  </a:schemeClr>
                </a:solidFill>
              </a:rPr>
              <a:t>与</a:t>
            </a:r>
            <a:r>
              <a:rPr lang="en-US" altLang="zh-CN" sz="4000" dirty="0" smtClean="0">
                <a:solidFill>
                  <a:schemeClr val="bg1">
                    <a:lumMod val="65000"/>
                  </a:schemeClr>
                </a:solidFill>
              </a:rPr>
              <a:t>3DP</a:t>
            </a:r>
            <a:r>
              <a:rPr lang="zh-CN" altLang="en-US" sz="4000" dirty="0" smtClean="0">
                <a:solidFill>
                  <a:schemeClr val="bg1">
                    <a:lumMod val="65000"/>
                  </a:schemeClr>
                </a:solidFill>
              </a:rPr>
              <a:t>相似，采用粉末材料，但一般为金属粉末、陶瓷、尼龙粉末等。</a:t>
            </a:r>
            <a:endParaRPr lang="en-US" altLang="zh-CN" sz="40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just">
              <a:spcAft>
                <a:spcPts val="600"/>
              </a:spcAft>
            </a:pPr>
            <a:r>
              <a:rPr lang="zh-CN" altLang="en-US" sz="4000" dirty="0" smtClean="0">
                <a:solidFill>
                  <a:schemeClr val="bg1">
                    <a:lumMod val="65000"/>
                  </a:schemeClr>
                </a:solidFill>
              </a:rPr>
              <a:t>不像</a:t>
            </a:r>
            <a:r>
              <a:rPr lang="en-US" altLang="zh-CN" sz="4000" dirty="0" smtClean="0">
                <a:solidFill>
                  <a:schemeClr val="bg1">
                    <a:lumMod val="65000"/>
                  </a:schemeClr>
                </a:solidFill>
              </a:rPr>
              <a:t>3DP</a:t>
            </a:r>
            <a:r>
              <a:rPr lang="zh-CN" altLang="en-US" sz="4000" dirty="0" smtClean="0">
                <a:solidFill>
                  <a:schemeClr val="bg1">
                    <a:lumMod val="65000"/>
                  </a:schemeClr>
                </a:solidFill>
              </a:rPr>
              <a:t>通过喷头喷黏结剂来黏结，而通过烧结来黏结。</a:t>
            </a:r>
          </a:p>
          <a:p>
            <a:pPr algn="just">
              <a:spcAft>
                <a:spcPts val="600"/>
              </a:spcAft>
            </a:pPr>
            <a:r>
              <a:rPr lang="zh-CN" altLang="en-US" sz="4000" dirty="0" smtClean="0">
                <a:solidFill>
                  <a:schemeClr val="bg1">
                    <a:lumMod val="65000"/>
                  </a:schemeClr>
                </a:solidFill>
              </a:rPr>
              <a:t>首先铺一层粉末并刮平。将材料预热接近熔点，使用高强度激光器有选择地在该层截面上扫描，使粉末温度升至熔化点，然后烧结形成黏结。</a:t>
            </a:r>
          </a:p>
          <a:p>
            <a:pPr algn="just">
              <a:spcAft>
                <a:spcPts val="600"/>
              </a:spcAft>
            </a:pPr>
            <a:endParaRPr lang="zh-CN" altLang="en-US" sz="40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Box 8"/>
          <p:cNvSpPr txBox="1">
            <a:spLocks noChangeArrowheads="1"/>
          </p:cNvSpPr>
          <p:nvPr/>
        </p:nvSpPr>
        <p:spPr bwMode="auto">
          <a:xfrm>
            <a:off x="1438275" y="5166674"/>
            <a:ext cx="62277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SLS</a:t>
            </a:r>
            <a:r>
              <a:rPr lang="zh-CN" altLang="en-US" sz="2400" b="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的打印案例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blackWhite">
          <a:xfrm>
            <a:off x="204788" y="206375"/>
            <a:ext cx="8570912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zh-CN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SLS</a:t>
            </a:r>
            <a:r>
              <a:rPr lang="zh-CN" altLang="en-US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：选择性激光烧结</a:t>
            </a:r>
          </a:p>
        </p:txBody>
      </p:sp>
      <p:pic>
        <p:nvPicPr>
          <p:cNvPr id="53254" name="Picture 2" descr="Selective Laser Sintering"/>
          <p:cNvPicPr>
            <a:picLocks noChangeAspect="1" noChangeArrowheads="1"/>
          </p:cNvPicPr>
          <p:nvPr/>
        </p:nvPicPr>
        <p:blipFill>
          <a:blip r:embed="rId2"/>
          <a:srcRect l="7516" r="5905"/>
          <a:stretch>
            <a:fillRect/>
          </a:stretch>
        </p:blipFill>
        <p:spPr bwMode="auto">
          <a:xfrm>
            <a:off x="0" y="1694811"/>
            <a:ext cx="3186113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4375" y="1694811"/>
            <a:ext cx="25415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1715449"/>
            <a:ext cx="337343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6019739" y="5710707"/>
            <a:ext cx="2888173" cy="806237"/>
          </a:xfrm>
          <a:prstGeom prst="rect">
            <a:avLst/>
          </a:prstGeom>
        </p:spPr>
        <p:txBody>
          <a:bodyPr wrap="square" tIns="36000" bIns="36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3200" dirty="0" smtClean="0">
                <a:hlinkClick r:id="rId5" action="ppaction://hlinkfile"/>
              </a:rPr>
              <a:t>SLS</a:t>
            </a:r>
            <a:r>
              <a:rPr lang="zh-CN" altLang="en-US" sz="3200" dirty="0" smtClean="0">
                <a:hlinkClick r:id="rId5" action="ppaction://hlinkfile"/>
              </a:rPr>
              <a:t>原理 尼龙</a:t>
            </a:r>
            <a:r>
              <a:rPr lang="en-US" altLang="zh-CN" sz="3200" dirty="0" smtClean="0">
                <a:hlinkClick r:id="rId5" action="ppaction://hlinkfile"/>
              </a:rPr>
              <a:t>3D</a:t>
            </a:r>
            <a:r>
              <a:rPr lang="zh-CN" altLang="en-US" sz="3200" dirty="0" smtClean="0">
                <a:hlinkClick r:id="rId5" action="ppaction://hlinkfile"/>
              </a:rPr>
              <a:t>打印</a:t>
            </a:r>
            <a:endParaRPr lang="en-US" altLang="zh-CN" sz="3200" dirty="0" smtClean="0"/>
          </a:p>
          <a:p>
            <a:pPr>
              <a:spcAft>
                <a:spcPts val="600"/>
              </a:spcAft>
            </a:pPr>
            <a:r>
              <a:rPr lang="en-US" altLang="zh-CN" sz="3200" dirty="0" smtClean="0">
                <a:hlinkClick r:id="rId6" action="ppaction://hlinkfile"/>
              </a:rPr>
              <a:t> SLS</a:t>
            </a:r>
            <a:r>
              <a:rPr lang="zh-CN" altLang="en-US" sz="3200" dirty="0" smtClean="0">
                <a:hlinkClick r:id="rId6" action="ppaction://hlinkfile"/>
              </a:rPr>
              <a:t>原理</a:t>
            </a:r>
            <a:r>
              <a:rPr lang="en-US" altLang="zh-CN" sz="3200" dirty="0" smtClean="0">
                <a:hlinkClick r:id="rId6" action="ppaction://hlinkfile"/>
              </a:rPr>
              <a:t>_</a:t>
            </a:r>
            <a:r>
              <a:rPr lang="en-US" altLang="zh-CN" sz="3200" dirty="0" err="1" smtClean="0">
                <a:hlinkClick r:id="rId6" action="ppaction://hlinkfile"/>
              </a:rPr>
              <a:t>Iynda</a:t>
            </a:r>
            <a:endParaRPr lang="en-US" altLang="zh-CN" sz="32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3"/>
          <p:cNvSpPr>
            <a:spLocks noChangeArrowheads="1"/>
          </p:cNvSpPr>
          <p:nvPr/>
        </p:nvSpPr>
        <p:spPr bwMode="gray">
          <a:xfrm>
            <a:off x="122238" y="1412875"/>
            <a:ext cx="87360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成型材料广泛，包括高分子、金属、陶瓷、砂等多种粉末材料。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零件的构建时间较短，可达到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1 inch/h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速度。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所有没用过的粉末都能在下一次打印中循环利用。所有未烧结过的粉末都保持原状并成为实物的支撑性结构，因此这种方法不需要任何其他支撑材料。相比之下，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FDM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SLA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等工艺则需要支撑结构。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此技术最主要的优势在于金属成品的制作，其制成的产品可具有与金属零件相近的机械性能，故可用于直接制造金属模具以及进行小批量零件生产。</a:t>
            </a:r>
            <a:endParaRPr lang="en-US" altLang="zh-CN" sz="2800" baseline="0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White">
          <a:xfrm>
            <a:off x="204788" y="206375"/>
            <a:ext cx="8570912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zh-CN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SLS</a:t>
            </a:r>
            <a:r>
              <a:rPr lang="zh-CN" altLang="en-US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的优点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3"/>
          <p:cNvSpPr>
            <a:spLocks noChangeArrowheads="1"/>
          </p:cNvSpPr>
          <p:nvPr/>
        </p:nvSpPr>
        <p:spPr bwMode="gray">
          <a:xfrm>
            <a:off x="122238" y="1412875"/>
            <a:ext cx="87360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粉末烧结的表面粗糙（精度为</a:t>
            </a:r>
            <a:r>
              <a:rPr lang="en-US" altLang="zh-CN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0.1</a:t>
            </a: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～</a:t>
            </a:r>
            <a:r>
              <a:rPr lang="en-US" altLang="zh-CN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0.2mm</a:t>
            </a: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），需要后期处理。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无法直接成型高性能的金属和陶瓷零件，成型大尺寸零件时容易发生翘曲变形。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由于使用了大功率激光器，还需要很多辅助保护工艺，整体技术难度较大，制造和维护成本非常高，普通用户无法承受，所以目前应用范围主要集中在高端制造领域。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需要对加工室不断充氮气以确保烧结过程的安全性，加工的成本高。产生有毒气体，污染环境。</a:t>
            </a:r>
            <a:endParaRPr lang="en-US" altLang="zh-CN" sz="2800" baseline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White">
          <a:xfrm>
            <a:off x="204788" y="206375"/>
            <a:ext cx="8570912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zh-CN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SLS</a:t>
            </a:r>
            <a:r>
              <a:rPr lang="zh-CN" altLang="en-US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的缺点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3"/>
          <p:cNvSpPr>
            <a:spLocks noChangeArrowheads="1"/>
          </p:cNvSpPr>
          <p:nvPr/>
        </p:nvSpPr>
        <p:spPr bwMode="gray">
          <a:xfrm>
            <a:off x="228600" y="1218584"/>
            <a:ext cx="8736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SLS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SLM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DMLS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LCF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LENS/LNSF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EBM</a:t>
            </a:r>
            <a:r>
              <a:rPr lang="zh-CN" altLang="en-US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en-US" altLang="zh-CN" sz="28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LDT</a:t>
            </a:r>
          </a:p>
        </p:txBody>
      </p:sp>
      <p:sp>
        <p:nvSpPr>
          <p:cNvPr id="56325" name="AutoShape 5"/>
          <p:cNvSpPr>
            <a:spLocks noChangeArrowheads="1"/>
          </p:cNvSpPr>
          <p:nvPr/>
        </p:nvSpPr>
        <p:spPr bwMode="blackWhite">
          <a:xfrm>
            <a:off x="179388" y="206375"/>
            <a:ext cx="8894762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96BB8F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金属</a:t>
            </a:r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打印技术</a:t>
            </a:r>
          </a:p>
        </p:txBody>
      </p:sp>
      <p:pic>
        <p:nvPicPr>
          <p:cNvPr id="56326" name="Picture 2" descr="near_net_shape_direct_manufacturing_electron_beam_direct_manufactur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810491"/>
            <a:ext cx="4516438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802553"/>
            <a:ext cx="4191000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TextBox 8"/>
          <p:cNvSpPr txBox="1">
            <a:spLocks noChangeArrowheads="1"/>
          </p:cNvSpPr>
          <p:nvPr/>
        </p:nvSpPr>
        <p:spPr bwMode="auto">
          <a:xfrm>
            <a:off x="1746250" y="5192683"/>
            <a:ext cx="6227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EBDM</a:t>
            </a:r>
            <a:r>
              <a:rPr lang="zh-CN" altLang="en-US" sz="2400" b="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的打印案例（用于</a:t>
            </a:r>
            <a:r>
              <a:rPr lang="en-US" altLang="zh-CN" sz="2400" b="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F35</a:t>
            </a:r>
            <a:r>
              <a:rPr lang="zh-CN" altLang="en-US" sz="2400" b="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的副翼制造）</a:t>
            </a:r>
          </a:p>
        </p:txBody>
      </p:sp>
      <p:sp>
        <p:nvSpPr>
          <p:cNvPr id="7" name="矩形 6"/>
          <p:cNvSpPr/>
          <p:nvPr/>
        </p:nvSpPr>
        <p:spPr>
          <a:xfrm>
            <a:off x="3456878" y="5667067"/>
            <a:ext cx="5464098" cy="1334587"/>
          </a:xfrm>
          <a:prstGeom prst="rect">
            <a:avLst/>
          </a:prstGeom>
        </p:spPr>
        <p:txBody>
          <a:bodyPr wrap="square" tIns="36000" bIns="3600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3600" dirty="0" smtClean="0">
                <a:hlinkClick r:id="rId4" action="ppaction://hlinkfile"/>
              </a:rPr>
              <a:t>EOS SLS</a:t>
            </a:r>
            <a:r>
              <a:rPr lang="zh-CN" altLang="en-US" sz="3600" dirty="0" smtClean="0">
                <a:hlinkClick r:id="rId4" action="ppaction://hlinkfile"/>
              </a:rPr>
              <a:t>金属</a:t>
            </a:r>
            <a:r>
              <a:rPr lang="en-US" altLang="zh-CN" sz="3600" dirty="0" smtClean="0">
                <a:hlinkClick r:id="rId4" action="ppaction://hlinkfile"/>
              </a:rPr>
              <a:t>3D</a:t>
            </a:r>
            <a:r>
              <a:rPr lang="zh-CN" altLang="en-US" sz="3600" dirty="0" smtClean="0">
                <a:hlinkClick r:id="rId4" action="ppaction://hlinkfile"/>
              </a:rPr>
              <a:t>打印机</a:t>
            </a:r>
            <a:endParaRPr lang="en-US" altLang="zh-CN" sz="3600" dirty="0" smtClean="0"/>
          </a:p>
          <a:p>
            <a:pPr>
              <a:spcAft>
                <a:spcPts val="600"/>
              </a:spcAft>
            </a:pPr>
            <a:r>
              <a:rPr lang="zh-CN" altLang="en-US" sz="3600" dirty="0" smtClean="0">
                <a:hlinkClick r:id="rId5" action="ppaction://hlinkfile"/>
              </a:rPr>
              <a:t>激光沉积</a:t>
            </a:r>
            <a:r>
              <a:rPr lang="en-US" altLang="zh-CN" sz="3600" dirty="0" smtClean="0">
                <a:hlinkClick r:id="rId5" action="ppaction://hlinkfile"/>
              </a:rPr>
              <a:t>(LDT) </a:t>
            </a:r>
            <a:r>
              <a:rPr lang="zh-CN" altLang="en-US" sz="3600" dirty="0" smtClean="0">
                <a:hlinkClick r:id="rId5" action="ppaction://hlinkfile"/>
              </a:rPr>
              <a:t>金属</a:t>
            </a:r>
            <a:r>
              <a:rPr lang="en-US" altLang="zh-CN" sz="3600" dirty="0" smtClean="0">
                <a:hlinkClick r:id="rId5" action="ppaction://hlinkfile"/>
              </a:rPr>
              <a:t>3D</a:t>
            </a:r>
            <a:r>
              <a:rPr lang="zh-CN" altLang="en-US" sz="3600" dirty="0" smtClean="0">
                <a:hlinkClick r:id="rId5" action="ppaction://hlinkfile"/>
              </a:rPr>
              <a:t>打印技术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02:25</a:t>
            </a:r>
          </a:p>
          <a:p>
            <a:pPr>
              <a:spcAft>
                <a:spcPts val="600"/>
              </a:spcAft>
            </a:pPr>
            <a:endParaRPr lang="en-US" altLang="zh-CN" sz="3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图片1.png"/>
          <p:cNvPicPr>
            <a:picLocks noChangeAspect="1" noChangeArrowheads="1"/>
          </p:cNvPicPr>
          <p:nvPr/>
        </p:nvPicPr>
        <p:blipFill>
          <a:blip r:embed="rId3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00025" y="1066800"/>
            <a:ext cx="87455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eaLnBrk="0" hangingPunct="0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Arial" pitchFamily="34" charset="0"/>
              <a:buChar char="•"/>
              <a:defRPr/>
            </a:pPr>
            <a:r>
              <a:rPr lang="zh-CN" altLang="en-US" sz="2800" b="0" baseline="0" dirty="0" smtClean="0">
                <a:solidFill>
                  <a:schemeClr val="accent2"/>
                </a:solidFill>
              </a:rPr>
              <a:t>光固化立体成型（</a:t>
            </a:r>
            <a:r>
              <a:rPr lang="en-US" altLang="zh-CN" sz="2800" b="0" baseline="0" dirty="0" err="1" smtClean="0">
                <a:solidFill>
                  <a:schemeClr val="accent2"/>
                </a:solidFill>
              </a:rPr>
              <a:t>stereolithography</a:t>
            </a:r>
            <a:r>
              <a:rPr lang="zh-CN" altLang="en-US" sz="2800" b="0" baseline="0" dirty="0" smtClean="0">
                <a:solidFill>
                  <a:schemeClr val="accent2"/>
                </a:solidFill>
              </a:rPr>
              <a:t>，</a:t>
            </a:r>
            <a:r>
              <a:rPr lang="en-US" altLang="zh-CN" sz="2800" b="0" baseline="0" dirty="0" smtClean="0">
                <a:solidFill>
                  <a:schemeClr val="accent2"/>
                </a:solidFill>
              </a:rPr>
              <a:t>SLA</a:t>
            </a:r>
            <a:r>
              <a:rPr lang="zh-CN" altLang="en-US" sz="2800" b="0" baseline="0" dirty="0" smtClean="0">
                <a:solidFill>
                  <a:schemeClr val="accent2"/>
                </a:solidFill>
              </a:rPr>
              <a:t>）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69888" y="150813"/>
            <a:ext cx="7931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三维打印技术原理与分类</a:t>
            </a:r>
            <a:endParaRPr lang="zh-CN" altLang="en-US" sz="3200" baseline="0" dirty="0">
              <a:solidFill>
                <a:schemeClr val="bg2"/>
              </a:solidFill>
              <a:latin typeface="Arial Bold" charset="0"/>
              <a:ea typeface="宋体" charset="-12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47" t="3694" r="8659" b="4288"/>
          <a:stretch>
            <a:fillRect/>
          </a:stretch>
        </p:blipFill>
        <p:spPr bwMode="auto">
          <a:xfrm>
            <a:off x="0" y="1862253"/>
            <a:ext cx="6048527" cy="44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gray">
          <a:xfrm>
            <a:off x="6077418" y="1784191"/>
            <a:ext cx="2999676" cy="466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lang="zh-CN" altLang="en-US" sz="4000" dirty="0" smtClean="0">
                <a:solidFill>
                  <a:schemeClr val="bg1">
                    <a:lumMod val="65000"/>
                  </a:schemeClr>
                </a:solidFill>
              </a:rPr>
              <a:t>有一个可以举升的平台，平台上有一液体槽，充满了可以紫外线照射固化的液体，紫外线激光会从底层做起，固化最底层，然后平台下移，固化下一层，如此往复，直到最终成型。</a:t>
            </a:r>
          </a:p>
          <a:p>
            <a:pPr algn="just">
              <a:spcAft>
                <a:spcPts val="600"/>
              </a:spcAft>
            </a:pPr>
            <a:endParaRPr lang="zh-CN" altLang="en-US" sz="40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AutoShape 5"/>
          <p:cNvSpPr>
            <a:spLocks noChangeArrowheads="1"/>
          </p:cNvSpPr>
          <p:nvPr/>
        </p:nvSpPr>
        <p:spPr bwMode="blackWhite">
          <a:xfrm>
            <a:off x="179388" y="206375"/>
            <a:ext cx="8894762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96BB8F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SLA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：光固化立体成型（立体光刻）</a:t>
            </a:r>
          </a:p>
        </p:txBody>
      </p:sp>
      <p:sp>
        <p:nvSpPr>
          <p:cNvPr id="58373" name="TextBox 8"/>
          <p:cNvSpPr txBox="1">
            <a:spLocks noChangeArrowheads="1"/>
          </p:cNvSpPr>
          <p:nvPr/>
        </p:nvSpPr>
        <p:spPr bwMode="auto">
          <a:xfrm>
            <a:off x="-396875" y="5526088"/>
            <a:ext cx="62277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SLA</a:t>
            </a:r>
            <a:r>
              <a:rPr lang="zh-CN" altLang="en-US" sz="2400" b="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的打印案例</a:t>
            </a:r>
          </a:p>
        </p:txBody>
      </p:sp>
      <p:pic>
        <p:nvPicPr>
          <p:cNvPr id="583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917700"/>
            <a:ext cx="4519612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3"/>
          <p:cNvPicPr>
            <a:picLocks noChangeAspect="1" noChangeArrowheads="1"/>
          </p:cNvPicPr>
          <p:nvPr/>
        </p:nvPicPr>
        <p:blipFill>
          <a:blip r:embed="rId3"/>
          <a:srcRect l="15253" r="22246"/>
          <a:stretch>
            <a:fillRect/>
          </a:stretch>
        </p:blipFill>
        <p:spPr bwMode="auto">
          <a:xfrm>
            <a:off x="4924272" y="1301043"/>
            <a:ext cx="3633440" cy="423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5430624" y="5712256"/>
            <a:ext cx="3373742" cy="1334587"/>
          </a:xfrm>
          <a:prstGeom prst="rect">
            <a:avLst/>
          </a:prstGeom>
        </p:spPr>
        <p:txBody>
          <a:bodyPr wrap="square" tIns="36000" bIns="3600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3600" dirty="0" smtClean="0">
                <a:hlinkClick r:id="rId4" action="ppaction://hlinkfile"/>
              </a:rPr>
              <a:t>SLA</a:t>
            </a:r>
            <a:r>
              <a:rPr lang="zh-CN" altLang="en-US" sz="3600" dirty="0" smtClean="0">
                <a:hlinkClick r:id="rId4" action="ppaction://hlinkfile"/>
              </a:rPr>
              <a:t>原理 </a:t>
            </a:r>
            <a:r>
              <a:rPr lang="en-US" altLang="zh-CN" sz="3600" dirty="0" smtClean="0">
                <a:hlinkClick r:id="rId4" action="ppaction://hlinkfile"/>
              </a:rPr>
              <a:t>02</a:t>
            </a:r>
            <a:r>
              <a:rPr lang="zh-CN" altLang="en-US" sz="3600" dirty="0" smtClean="0">
                <a:hlinkClick r:id="rId4" action="ppaction://hlinkfile"/>
              </a:rPr>
              <a:t>：</a:t>
            </a:r>
            <a:r>
              <a:rPr lang="en-US" altLang="zh-CN" sz="3600" dirty="0" smtClean="0">
                <a:hlinkClick r:id="rId4" action="ppaction://hlinkfile"/>
              </a:rPr>
              <a:t>04</a:t>
            </a:r>
            <a:endParaRPr lang="en-US" altLang="zh-CN" sz="3600" dirty="0" smtClean="0"/>
          </a:p>
          <a:p>
            <a:pPr>
              <a:spcAft>
                <a:spcPts val="600"/>
              </a:spcAft>
            </a:pPr>
            <a:r>
              <a:rPr lang="en-US" altLang="zh-CN" sz="3600" dirty="0" smtClean="0">
                <a:hlinkClick r:id="rId5" action="ppaction://hlinkfile"/>
              </a:rPr>
              <a:t>SLA</a:t>
            </a:r>
            <a:r>
              <a:rPr lang="zh-CN" altLang="en-US" sz="3600" dirty="0" smtClean="0">
                <a:hlinkClick r:id="rId5" action="ppaction://hlinkfile"/>
              </a:rPr>
              <a:t>原理</a:t>
            </a:r>
            <a:r>
              <a:rPr lang="en-US" altLang="zh-CN" sz="3600" dirty="0" smtClean="0">
                <a:hlinkClick r:id="rId5" action="ppaction://hlinkfile"/>
              </a:rPr>
              <a:t>_</a:t>
            </a:r>
            <a:r>
              <a:rPr lang="en-US" altLang="zh-CN" sz="3600" dirty="0" err="1" smtClean="0">
                <a:hlinkClick r:id="rId5" action="ppaction://hlinkfile"/>
              </a:rPr>
              <a:t>Iynda</a:t>
            </a:r>
            <a:endParaRPr lang="en-US" altLang="zh-CN" sz="3600" dirty="0" smtClean="0"/>
          </a:p>
          <a:p>
            <a:pPr>
              <a:spcAft>
                <a:spcPts val="600"/>
              </a:spcAft>
            </a:pPr>
            <a:endParaRPr lang="en-US" altLang="zh-CN" sz="3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3"/>
          <p:cNvSpPr>
            <a:spLocks noChangeArrowheads="1"/>
          </p:cNvSpPr>
          <p:nvPr/>
        </p:nvSpPr>
        <p:spPr bwMode="gray">
          <a:xfrm>
            <a:off x="122238" y="1412875"/>
            <a:ext cx="87360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光固化成型法是最早出现的快速成型制造工艺，成熟度最高，经过时间的检验。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成型速度较快，系统工作相对稳定。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可以打印的尺寸也比较可观，在国外有可以做到</a:t>
            </a:r>
            <a:r>
              <a:rPr lang="en-US" altLang="zh-CN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2m</a:t>
            </a: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的大件，关于后期处理特别是上色都比较容易。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尺寸精度高，可以做到微米级别，比如</a:t>
            </a:r>
            <a:r>
              <a:rPr lang="en-US" altLang="zh-CN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0.025mm</a:t>
            </a: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表面质量较好，比较适合做小件及较精细件。</a:t>
            </a:r>
            <a:endParaRPr lang="en-US" altLang="zh-CN" sz="2800" baseline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9397" name="AutoShape 5"/>
          <p:cNvSpPr>
            <a:spLocks noChangeArrowheads="1"/>
          </p:cNvSpPr>
          <p:nvPr/>
        </p:nvSpPr>
        <p:spPr bwMode="blackWhite">
          <a:xfrm>
            <a:off x="179388" y="206375"/>
            <a:ext cx="8894762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96BB8F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SLA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的优点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图片1.png"/>
          <p:cNvPicPr>
            <a:picLocks noChangeAspect="1" noChangeArrowheads="1"/>
          </p:cNvPicPr>
          <p:nvPr/>
        </p:nvPicPr>
        <p:blipFill>
          <a:blip r:embed="rId3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69888" y="150813"/>
            <a:ext cx="7931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什么是</a:t>
            </a:r>
            <a:r>
              <a:rPr lang="en-US" altLang="zh-CN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3D</a:t>
            </a:r>
            <a:r>
              <a:rPr lang="zh-CN" altLang="en-US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打印？</a:t>
            </a:r>
            <a:endParaRPr lang="zh-CN" altLang="en-US" sz="3200" baseline="0" dirty="0">
              <a:solidFill>
                <a:schemeClr val="bg2"/>
              </a:solidFill>
              <a:latin typeface="Arial Bold" charset="0"/>
              <a:ea typeface="宋体" charset="-122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00025" y="1066801"/>
            <a:ext cx="8745538" cy="115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eaLnBrk="0" hangingPunct="0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Arial" pitchFamily="34" charset="0"/>
              <a:buChar char="•"/>
              <a:defRPr/>
            </a:pPr>
            <a:r>
              <a:rPr lang="en-US" altLang="zh-CN" sz="2800" b="0" baseline="0" dirty="0" smtClean="0">
                <a:solidFill>
                  <a:schemeClr val="accent2"/>
                </a:solidFill>
              </a:rPr>
              <a:t>3D</a:t>
            </a:r>
            <a:r>
              <a:rPr lang="zh-CN" altLang="en-US" sz="2800" b="0" baseline="0" dirty="0" smtClean="0">
                <a:solidFill>
                  <a:schemeClr val="accent2"/>
                </a:solidFill>
              </a:rPr>
              <a:t>打印是把某个东西“切“成无数叠加的片，每一片设定好加工轨迹，然后一片一片的打印，叠加到一起，成为一个立体物体。</a:t>
            </a:r>
          </a:p>
          <a:p>
            <a:pPr marL="457200" indent="-457200" eaLnBrk="0" hangingPunct="0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Arial" pitchFamily="34" charset="0"/>
              <a:buChar char="•"/>
              <a:defRPr/>
            </a:pPr>
            <a:endParaRPr lang="zh-CN" altLang="en-US" sz="2800" b="0" baseline="0" dirty="0" smtClean="0">
              <a:solidFill>
                <a:schemeClr val="accent2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/>
          <a:srcRect l="10866" r="6155"/>
          <a:stretch>
            <a:fillRect/>
          </a:stretch>
        </p:blipFill>
        <p:spPr bwMode="auto">
          <a:xfrm>
            <a:off x="141454" y="2946399"/>
            <a:ext cx="1992146" cy="240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2922" y="3001962"/>
            <a:ext cx="3227203" cy="230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/>
          <a:srcRect l="11672" r="6551"/>
          <a:stretch>
            <a:fillRect/>
          </a:stretch>
        </p:blipFill>
        <p:spPr bwMode="auto">
          <a:xfrm>
            <a:off x="6915151" y="3011486"/>
            <a:ext cx="1981200" cy="223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0663" y="2378075"/>
            <a:ext cx="1751012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网格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44838" y="2441575"/>
            <a:ext cx="2608262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打印机软件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05624" y="2441575"/>
            <a:ext cx="1990725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层</a:t>
            </a:r>
          </a:p>
        </p:txBody>
      </p:sp>
      <p:sp>
        <p:nvSpPr>
          <p:cNvPr id="15" name="右箭头 14"/>
          <p:cNvSpPr/>
          <p:nvPr/>
        </p:nvSpPr>
        <p:spPr bwMode="auto">
          <a:xfrm>
            <a:off x="2209800" y="3681412"/>
            <a:ext cx="649288" cy="36036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16" name="右箭头 15"/>
          <p:cNvSpPr/>
          <p:nvPr/>
        </p:nvSpPr>
        <p:spPr bwMode="auto">
          <a:xfrm>
            <a:off x="6148388" y="3721100"/>
            <a:ext cx="647700" cy="36036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3"/>
          <p:cNvSpPr>
            <a:spLocks noChangeArrowheads="1"/>
          </p:cNvSpPr>
          <p:nvPr/>
        </p:nvSpPr>
        <p:spPr bwMode="gray">
          <a:xfrm>
            <a:off x="204788" y="1460500"/>
            <a:ext cx="87360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成型件多为树脂类，材料价格贵，强度、刚度、耐热性有限，不利于长时间保存。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这种成型产品对贮藏环境有要求，温度过高会熔化，工作温度不能超过</a:t>
            </a:r>
            <a:r>
              <a:rPr lang="en-US" altLang="zh-CN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100℃</a:t>
            </a: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。光敏树脂固化后较脆，易断裂，可加工性不好。成型件易吸湿膨胀，抗腐蚀能力不强。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光敏树脂对环境有污染，会使人体皮肤过敏。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Char char="u"/>
            </a:pPr>
            <a:r>
              <a:rPr lang="zh-CN" altLang="en-US" sz="28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需要设计工件的支撑结构，以便确保在成型过程中制作的每一个结构部位都能可靠定位，支撑结构需在未完全固化时手工去除，容易破坏成型件。</a:t>
            </a:r>
            <a:endParaRPr lang="en-US" altLang="zh-CN" sz="2800" baseline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0421" name="AutoShape 5"/>
          <p:cNvSpPr>
            <a:spLocks noChangeArrowheads="1"/>
          </p:cNvSpPr>
          <p:nvPr/>
        </p:nvSpPr>
        <p:spPr bwMode="blackWhite">
          <a:xfrm>
            <a:off x="179388" y="206375"/>
            <a:ext cx="8894762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96BB8F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SLA</a:t>
            </a:r>
            <a:r>
              <a:rPr lang="zh-CN" altLang="en-US" sz="2800" baseline="0" smtClean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的缺点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ChangeArrowheads="1"/>
          </p:cNvSpPr>
          <p:nvPr/>
        </p:nvSpPr>
        <p:spPr bwMode="gray">
          <a:xfrm>
            <a:off x="179388" y="2565400"/>
            <a:ext cx="87852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</a:pPr>
            <a:r>
              <a:rPr lang="zh-CN" altLang="en-US" sz="66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全球第三次工业革命的</a:t>
            </a:r>
            <a:endParaRPr lang="en-US" altLang="zh-CN" sz="6600" baseline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marL="342900" indent="-342900" algn="ctr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</a:pPr>
            <a:r>
              <a:rPr lang="zh-CN" altLang="en-US" sz="66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导火索</a:t>
            </a:r>
          </a:p>
        </p:txBody>
      </p:sp>
      <p:pic>
        <p:nvPicPr>
          <p:cNvPr id="3" name="Picture 3" descr="C:\Users\Administrator\Desktop\图片1.png"/>
          <p:cNvPicPr>
            <a:picLocks noChangeAspect="1" noChangeArrowheads="1"/>
          </p:cNvPicPr>
          <p:nvPr/>
        </p:nvPicPr>
        <p:blipFill>
          <a:blip r:embed="rId2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>
                <a:solidFill>
                  <a:schemeClr val="tx1"/>
                </a:solidFill>
              </a:rPr>
              <a:t>3D</a:t>
            </a:r>
            <a:r>
              <a:rPr lang="zh-CN" altLang="en-US" sz="2800" dirty="0" smtClean="0">
                <a:solidFill>
                  <a:schemeClr val="tx1"/>
                </a:solidFill>
              </a:rPr>
              <a:t>打印是第三次工业革命的导火索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24968"/>
            <a:ext cx="8229600" cy="4516274"/>
          </a:xfrm>
        </p:spPr>
        <p:txBody>
          <a:bodyPr>
            <a:normAutofit/>
          </a:bodyPr>
          <a:lstStyle/>
          <a:p>
            <a:r>
              <a:rPr lang="zh-CN" altLang="en-US" sz="2400" dirty="0" smtClean="0"/>
              <a:t>第一次工业革命</a:t>
            </a:r>
            <a:endParaRPr lang="en-US" altLang="zh-CN" sz="2400" dirty="0" smtClean="0"/>
          </a:p>
          <a:p>
            <a:pPr lvl="1"/>
            <a:r>
              <a:rPr lang="en-US" altLang="zh-CN" dirty="0"/>
              <a:t>18</a:t>
            </a:r>
            <a:r>
              <a:rPr lang="zh-CN" altLang="en-US" dirty="0"/>
              <a:t>世纪从英国发起的</a:t>
            </a:r>
            <a:r>
              <a:rPr lang="zh-CN" altLang="en-US" dirty="0" smtClean="0"/>
              <a:t>技术革命</a:t>
            </a:r>
            <a:endParaRPr lang="en-US" altLang="zh-CN" dirty="0" smtClean="0"/>
          </a:p>
          <a:p>
            <a:pPr lvl="1"/>
            <a:r>
              <a:rPr lang="zh-CN" altLang="en-US" dirty="0"/>
              <a:t>开创了以机器代替手工劳动的</a:t>
            </a:r>
            <a:r>
              <a:rPr lang="zh-CN" altLang="en-US" dirty="0" smtClean="0"/>
              <a:t>时代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以蒸汽机的广泛使用为主要标志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88" y="3724057"/>
            <a:ext cx="2668887" cy="25757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662" y="3261815"/>
            <a:ext cx="3132007" cy="30379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31460" y="6299795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蒸汽机</a:t>
            </a:r>
            <a:endParaRPr 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6178717" y="6261217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/>
              <a:t>珍妮纺纱机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360923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>
                <a:solidFill>
                  <a:schemeClr val="tx1"/>
                </a:solidFill>
              </a:rPr>
              <a:t>3D</a:t>
            </a:r>
            <a:r>
              <a:rPr lang="zh-CN" altLang="en-US" sz="2800" dirty="0" smtClean="0">
                <a:solidFill>
                  <a:schemeClr val="tx1"/>
                </a:solidFill>
              </a:rPr>
              <a:t>打印是第三次工业革命的导火索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24712"/>
            <a:ext cx="8229600" cy="4800600"/>
          </a:xfrm>
        </p:spPr>
        <p:txBody>
          <a:bodyPr>
            <a:normAutofit/>
          </a:bodyPr>
          <a:lstStyle/>
          <a:p>
            <a:r>
              <a:rPr lang="zh-CN" altLang="en-US" sz="2400" dirty="0" smtClean="0"/>
              <a:t>第二次工业革命</a:t>
            </a:r>
            <a:endParaRPr lang="en-US" altLang="zh-CN" sz="2400" dirty="0" smtClean="0"/>
          </a:p>
          <a:p>
            <a:pPr lvl="1"/>
            <a:r>
              <a:rPr lang="en-US" altLang="zh-CN" dirty="0"/>
              <a:t>1870</a:t>
            </a:r>
            <a:r>
              <a:rPr lang="zh-CN" altLang="en-US" dirty="0"/>
              <a:t>年</a:t>
            </a:r>
            <a:r>
              <a:rPr lang="zh-CN" altLang="en-US" dirty="0" smtClean="0"/>
              <a:t>以后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科学技术的</a:t>
            </a:r>
            <a:r>
              <a:rPr lang="zh-CN" altLang="en-US" dirty="0"/>
              <a:t>发展突飞猛进，各种新技术、新发明层出不穷，并被迅速</a:t>
            </a:r>
            <a:r>
              <a:rPr lang="zh-CN" altLang="en-US" dirty="0" smtClean="0"/>
              <a:t>应用于工业生产，</a:t>
            </a:r>
            <a:r>
              <a:rPr lang="zh-CN" altLang="en-US" dirty="0"/>
              <a:t>大大促进</a:t>
            </a:r>
            <a:r>
              <a:rPr lang="zh-CN" altLang="en-US" dirty="0" smtClean="0"/>
              <a:t>了经济发展的</a:t>
            </a:r>
            <a:r>
              <a:rPr lang="zh-CN" altLang="en-US" dirty="0"/>
              <a:t>发展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lvl="1"/>
            <a:r>
              <a:rPr lang="zh-CN" altLang="en-US" dirty="0"/>
              <a:t>主要</a:t>
            </a:r>
            <a:r>
              <a:rPr lang="zh-CN" altLang="en-US" dirty="0" smtClean="0"/>
              <a:t>科技发展表现在：电力广泛</a:t>
            </a:r>
            <a:r>
              <a:rPr lang="zh-CN" altLang="en-US" dirty="0"/>
              <a:t>应用、内燃机和新交通工具的创制、新通讯手段的发明和</a:t>
            </a:r>
            <a:r>
              <a:rPr lang="zh-CN" altLang="en-US" dirty="0" smtClean="0"/>
              <a:t>化学工业建立</a:t>
            </a:r>
            <a:r>
              <a:rPr lang="zh-CN" altLang="en-US" dirty="0"/>
              <a:t>。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792" y="4179221"/>
            <a:ext cx="2962391" cy="221981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50407" y="6399039"/>
            <a:ext cx="2242922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/>
              <a:t>爱迪生和他的耐用碳丝灯泡</a:t>
            </a:r>
            <a:endParaRPr 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403" y="3973891"/>
            <a:ext cx="1919753" cy="276370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14155" y="4201580"/>
            <a:ext cx="39145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/>
              <a:t>莫</a:t>
            </a:r>
            <a:endParaRPr lang="en-US" altLang="zh-CN" sz="2400" dirty="0" smtClean="0"/>
          </a:p>
          <a:p>
            <a:r>
              <a:rPr lang="zh-CN" altLang="en-US" sz="2400" dirty="0" smtClean="0"/>
              <a:t>尔</a:t>
            </a:r>
            <a:endParaRPr lang="en-US" altLang="zh-CN" sz="2400" dirty="0" smtClean="0"/>
          </a:p>
          <a:p>
            <a:r>
              <a:rPr lang="zh-CN" altLang="en-US" sz="2400" dirty="0" smtClean="0"/>
              <a:t>斯</a:t>
            </a:r>
            <a:endParaRPr lang="en-US" altLang="zh-CN" sz="2400" dirty="0" smtClean="0"/>
          </a:p>
          <a:p>
            <a:r>
              <a:rPr lang="zh-CN" altLang="en-US" sz="2400" dirty="0" smtClean="0"/>
              <a:t>电</a:t>
            </a:r>
            <a:endParaRPr lang="en-US" altLang="zh-CN" sz="2400" dirty="0" smtClean="0"/>
          </a:p>
          <a:p>
            <a:r>
              <a:rPr lang="zh-CN" altLang="en-US" sz="2400" dirty="0" smtClean="0"/>
              <a:t>报</a:t>
            </a:r>
            <a:endParaRPr lang="en-US" altLang="zh-CN" sz="2400" dirty="0" smtClean="0"/>
          </a:p>
          <a:p>
            <a:r>
              <a:rPr lang="zh-CN" altLang="en-US" sz="2400" dirty="0" smtClean="0"/>
              <a:t>机</a:t>
            </a:r>
            <a:endParaRPr lang="en-US" altLang="zh-CN" sz="2400" dirty="0" smtClean="0"/>
          </a:p>
          <a:p>
            <a:r>
              <a:rPr lang="zh-CN" altLang="en-US" sz="2400" dirty="0" smtClean="0"/>
              <a:t>发</a:t>
            </a:r>
            <a:endParaRPr lang="en-US" altLang="zh-CN" sz="2400" dirty="0" smtClean="0"/>
          </a:p>
          <a:p>
            <a:r>
              <a:rPr lang="zh-CN" altLang="en-US" sz="2400" dirty="0" smtClean="0"/>
              <a:t>报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079575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blackWhite">
          <a:xfrm>
            <a:off x="323850" y="3165475"/>
            <a:ext cx="8496300" cy="1382713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>
                  <a:alpha val="32999"/>
                </a:schemeClr>
              </a:gs>
              <a:gs pos="100000">
                <a:srgbClr val="4DB8DB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  <a:defRPr/>
            </a:pPr>
            <a:r>
              <a:rPr lang="zh-CN" altLang="en-US" sz="2600" baseline="0" dirty="0">
                <a:solidFill>
                  <a:srgbClr val="C00000"/>
                </a:solidFill>
                <a:latin typeface="黑体"/>
                <a:ea typeface="黑体"/>
              </a:rPr>
              <a:t>第二次工业革命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，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19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世纪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70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年代，德国西门子发电机、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美国福特汽车大规模生产流水线</a:t>
            </a:r>
            <a:r>
              <a:rPr lang="en-US" altLang="zh-CN" sz="2600" baseline="0" dirty="0">
                <a:solidFill>
                  <a:srgbClr val="C00000"/>
                </a:solidFill>
                <a:latin typeface="黑体"/>
                <a:ea typeface="黑体"/>
              </a:rPr>
              <a:t>--</a:t>
            </a:r>
            <a:r>
              <a:rPr lang="zh-CN" altLang="en-US" sz="2600" baseline="0" dirty="0">
                <a:solidFill>
                  <a:srgbClr val="C00000"/>
                </a:solidFill>
                <a:latin typeface="黑体"/>
                <a:ea typeface="黑体"/>
              </a:rPr>
              <a:t>典型特征：“自动化”</a:t>
            </a:r>
            <a:endParaRPr lang="en-US" altLang="zh-CN" sz="2600" baseline="0" dirty="0">
              <a:solidFill>
                <a:srgbClr val="C00000"/>
              </a:solidFill>
              <a:latin typeface="黑体"/>
              <a:ea typeface="黑体"/>
            </a:endParaRP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blackWhite">
          <a:xfrm>
            <a:off x="323850" y="1644650"/>
            <a:ext cx="8496300" cy="136842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>
                  <a:alpha val="32999"/>
                </a:schemeClr>
              </a:gs>
              <a:gs pos="100000">
                <a:srgbClr val="4DB8DB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  <a:defRPr/>
            </a:pPr>
            <a:r>
              <a:rPr lang="zh-CN" altLang="en-US" sz="2600" baseline="0" dirty="0">
                <a:solidFill>
                  <a:srgbClr val="C00000"/>
                </a:solidFill>
                <a:latin typeface="黑体"/>
                <a:ea typeface="黑体"/>
              </a:rPr>
              <a:t>第一次工业革命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，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18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世纪英国，纺织机，以机器代替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手工劳动，蒸汽机 </a:t>
            </a:r>
            <a:r>
              <a:rPr lang="en-US" altLang="zh-CN" sz="2600" baseline="0" dirty="0">
                <a:solidFill>
                  <a:srgbClr val="C00000"/>
                </a:solidFill>
                <a:latin typeface="黑体"/>
                <a:ea typeface="黑体"/>
              </a:rPr>
              <a:t>--</a:t>
            </a:r>
            <a:r>
              <a:rPr lang="zh-CN" altLang="en-US" sz="2600" baseline="0" dirty="0">
                <a:solidFill>
                  <a:srgbClr val="C00000"/>
                </a:solidFill>
                <a:latin typeface="黑体"/>
                <a:ea typeface="黑体"/>
              </a:rPr>
              <a:t>典型特征：“机械化”</a:t>
            </a:r>
            <a:endParaRPr lang="en-US" altLang="zh-CN" sz="2600" baseline="0" dirty="0">
              <a:solidFill>
                <a:srgbClr val="C00000"/>
              </a:solidFill>
              <a:latin typeface="黑体"/>
              <a:ea typeface="黑体"/>
            </a:endParaRP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blackWhite">
          <a:xfrm>
            <a:off x="323850" y="4813300"/>
            <a:ext cx="8496300" cy="127952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>
                  <a:alpha val="32999"/>
                </a:schemeClr>
              </a:gs>
              <a:gs pos="100000">
                <a:srgbClr val="4DB8DB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  <a:defRPr/>
            </a:pPr>
            <a:r>
              <a:rPr lang="zh-CN" altLang="en-US" sz="2600" baseline="0" dirty="0">
                <a:solidFill>
                  <a:srgbClr val="C00000"/>
                </a:solidFill>
                <a:latin typeface="黑体"/>
                <a:ea typeface="黑体"/>
              </a:rPr>
              <a:t>第三次工业革命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，电脑、网络、信息、智能数字化制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造及新型材料应用的新时代</a:t>
            </a:r>
            <a:r>
              <a:rPr lang="en-US" altLang="zh-CN" sz="2600" baseline="0" dirty="0">
                <a:solidFill>
                  <a:srgbClr val="C00000"/>
                </a:solidFill>
                <a:latin typeface="黑体"/>
                <a:ea typeface="宋体" pitchFamily="2" charset="-122"/>
              </a:rPr>
              <a:t>--</a:t>
            </a:r>
            <a:r>
              <a:rPr lang="zh-CN" altLang="en-US" sz="2600" baseline="0" dirty="0">
                <a:solidFill>
                  <a:srgbClr val="C00000"/>
                </a:solidFill>
                <a:latin typeface="黑体"/>
                <a:ea typeface="宋体" pitchFamily="2" charset="-122"/>
              </a:rPr>
              <a:t>典型特征：“智能数字化”</a:t>
            </a:r>
            <a:endParaRPr lang="en-US" altLang="zh-CN" sz="2600" baseline="0" dirty="0">
              <a:solidFill>
                <a:srgbClr val="C00000"/>
              </a:solidFill>
              <a:latin typeface="黑体"/>
              <a:ea typeface="黑体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blackWhite">
          <a:xfrm>
            <a:off x="179388" y="284163"/>
            <a:ext cx="8424862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从“第一次工业革命”到“第三次工业革命”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gray">
          <a:xfrm>
            <a:off x="373063" y="1557338"/>
            <a:ext cx="87360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</a:pPr>
            <a:r>
              <a:rPr lang="zh-CN" altLang="en-US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以</a:t>
            </a:r>
            <a:r>
              <a:rPr lang="en-US" altLang="zh-CN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3D</a:t>
            </a:r>
            <a:r>
              <a:rPr lang="zh-CN" altLang="en-US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打印为代表的第三次工业革命，以数字化、人工智能化制造与新型材料的应用为标志。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</a:pPr>
            <a:r>
              <a:rPr lang="zh-CN" altLang="en-US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                    </a:t>
            </a:r>
            <a:endParaRPr lang="en-US" altLang="zh-CN" sz="3200" baseline="0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marL="342900" indent="-342900" algn="ctr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</a:pPr>
            <a:r>
              <a:rPr lang="zh-CN" altLang="en-US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                    ── 英国</a:t>
            </a:r>
            <a:r>
              <a:rPr lang="en-US" altLang="zh-CN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经济学人</a:t>
            </a:r>
            <a:r>
              <a:rPr lang="en-US" altLang="zh-CN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》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</a:pPr>
            <a:endParaRPr lang="en-US" altLang="zh-CN" sz="3200" baseline="0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</a:pPr>
            <a:r>
              <a:rPr lang="zh-CN" altLang="en-US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麦肯锡公司也将</a:t>
            </a:r>
            <a:r>
              <a:rPr lang="en-US" altLang="zh-CN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3D</a:t>
            </a:r>
            <a:r>
              <a:rPr lang="zh-CN" altLang="en-US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打印列为</a:t>
            </a:r>
            <a:r>
              <a:rPr lang="en-US" altLang="zh-CN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12</a:t>
            </a:r>
            <a:r>
              <a:rPr lang="zh-CN" altLang="en-US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项颠覆性技术之一，并预测到</a:t>
            </a:r>
            <a:r>
              <a:rPr lang="en-US" altLang="zh-CN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2025</a:t>
            </a:r>
            <a:r>
              <a:rPr lang="zh-CN" altLang="en-US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年，</a:t>
            </a:r>
            <a:r>
              <a:rPr lang="en-US" altLang="zh-CN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3D</a:t>
            </a:r>
            <a:r>
              <a:rPr lang="zh-CN" altLang="en-US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打印对全球经济的价值贡献将为</a:t>
            </a:r>
            <a:r>
              <a:rPr lang="en-US" altLang="zh-CN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～</a:t>
            </a:r>
            <a:r>
              <a:rPr lang="en-US" altLang="zh-CN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6</a:t>
            </a:r>
            <a:r>
              <a:rPr lang="zh-CN" altLang="en-US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千亿美元。</a:t>
            </a:r>
            <a:endParaRPr lang="en-US" altLang="zh-CN" sz="3200" baseline="0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" name="Picture 3" descr="C:\Users\Administrator\Desktop\图片1.png"/>
          <p:cNvPicPr>
            <a:picLocks noChangeAspect="1" noChangeArrowheads="1"/>
          </p:cNvPicPr>
          <p:nvPr/>
        </p:nvPicPr>
        <p:blipFill>
          <a:blip r:embed="rId2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3D</a:t>
            </a:r>
            <a:r>
              <a:rPr lang="zh-CN" altLang="en-US" dirty="0" smtClean="0">
                <a:solidFill>
                  <a:schemeClr val="tx1"/>
                </a:solidFill>
              </a:rPr>
              <a:t>打印是第三次工业革命的导火索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 smtClean="0"/>
              <a:t>为什么</a:t>
            </a:r>
            <a:r>
              <a:rPr lang="en-US" altLang="zh-CN" sz="2400" dirty="0" smtClean="0"/>
              <a:t>3D</a:t>
            </a:r>
            <a:r>
              <a:rPr lang="zh-CN" altLang="en-US" sz="2400" dirty="0" smtClean="0"/>
              <a:t>打印如此受到青睐？ 庞大的</a:t>
            </a:r>
            <a:r>
              <a:rPr lang="en-US" altLang="zh-CN" sz="2400" dirty="0" smtClean="0"/>
              <a:t>3D</a:t>
            </a:r>
            <a:r>
              <a:rPr lang="zh-CN" altLang="en-US" sz="2400" dirty="0" smtClean="0"/>
              <a:t>打印产业链</a:t>
            </a:r>
            <a:endParaRPr lang="en-US" altLang="zh-CN" sz="2400" dirty="0" smtClean="0"/>
          </a:p>
          <a:p>
            <a:pPr lvl="1"/>
            <a:r>
              <a:rPr lang="en-US" altLang="zh-CN" dirty="0" smtClean="0"/>
              <a:t>3D</a:t>
            </a:r>
            <a:r>
              <a:rPr lang="zh-CN" altLang="en-US" dirty="0" smtClean="0"/>
              <a:t>打印产业不仅仅是狭义的</a:t>
            </a:r>
            <a:r>
              <a:rPr lang="en-US" altLang="zh-CN" dirty="0" smtClean="0"/>
              <a:t>3D</a:t>
            </a:r>
            <a:r>
              <a:rPr lang="zh-CN" altLang="en-US" dirty="0" smtClean="0"/>
              <a:t>打印设备或技术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广义理解：三维智能数字化设计与造型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898634" y="3182970"/>
            <a:ext cx="198645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</a:rPr>
              <a:t>三维模型采集与获取</a:t>
            </a:r>
            <a:r>
              <a:rPr lang="zh-CN" altLang="en-US" sz="2800" dirty="0" smtClean="0">
                <a:solidFill>
                  <a:schemeClr val="tx1"/>
                </a:solidFill>
              </a:rPr>
              <a:t>、</a:t>
            </a:r>
            <a:r>
              <a:rPr lang="zh-CN" altLang="en-US" sz="2800" b="1" dirty="0" smtClean="0">
                <a:solidFill>
                  <a:schemeClr val="tx1"/>
                </a:solidFill>
              </a:rPr>
              <a:t>三维建模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14700" y="3182970"/>
            <a:ext cx="198645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</a:rPr>
              <a:t>三维模型检索、编辑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30766" y="3182970"/>
            <a:ext cx="198645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</a:rPr>
              <a:t>三维打印输出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2932386" y="3140928"/>
            <a:ext cx="366548" cy="998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5332686" y="3140928"/>
            <a:ext cx="366548" cy="998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左大括号 8"/>
          <p:cNvSpPr/>
          <p:nvPr/>
        </p:nvSpPr>
        <p:spPr>
          <a:xfrm rot="16200000">
            <a:off x="2753053" y="2334930"/>
            <a:ext cx="725214" cy="443405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左大括号 9"/>
          <p:cNvSpPr/>
          <p:nvPr/>
        </p:nvSpPr>
        <p:spPr>
          <a:xfrm rot="16200000">
            <a:off x="6361385" y="3559069"/>
            <a:ext cx="725214" cy="201995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96990" y="4953606"/>
            <a:ext cx="4031873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/>
              <a:t>三维数据的设计与生成（打印什么？）</a:t>
            </a:r>
            <a:endParaRPr lang="zh-CN" altLang="en-US" sz="2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5114580" y="4956682"/>
            <a:ext cx="3791423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/>
              <a:t>三维物体的打印输出（如何打印？）</a:t>
            </a:r>
            <a:endParaRPr lang="zh-CN" altLang="en-US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051332" y="5457581"/>
            <a:ext cx="43524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 smtClean="0"/>
              <a:t>从文本数据到图像数据，再到视频数据，</a:t>
            </a:r>
            <a:endParaRPr lang="en-US" altLang="zh-CN" sz="2800" dirty="0" smtClean="0"/>
          </a:p>
          <a:p>
            <a:pPr algn="ctr"/>
            <a:r>
              <a:rPr lang="zh-CN" altLang="en-US" sz="2800" dirty="0" smtClean="0"/>
              <a:t>想像一下未来的三维数据！</a:t>
            </a:r>
            <a:endParaRPr lang="en-US" altLang="zh-CN" sz="2800" dirty="0" smtClean="0"/>
          </a:p>
          <a:p>
            <a:pPr algn="ctr"/>
            <a:r>
              <a:rPr lang="zh-CN" altLang="en-US" sz="2800" dirty="0" smtClean="0"/>
              <a:t>人人都是创作者，人人都是设计者</a:t>
            </a:r>
            <a:endParaRPr lang="en-US" altLang="zh-CN" sz="2800" dirty="0" smtClean="0"/>
          </a:p>
        </p:txBody>
      </p:sp>
      <p:sp>
        <p:nvSpPr>
          <p:cNvPr id="14" name="文本框 13"/>
          <p:cNvSpPr txBox="1"/>
          <p:nvPr/>
        </p:nvSpPr>
        <p:spPr>
          <a:xfrm>
            <a:off x="5549632" y="5595907"/>
            <a:ext cx="2348720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 smtClean="0"/>
              <a:t>只要拥有一台打印机</a:t>
            </a:r>
            <a:endParaRPr lang="en-US" altLang="zh-CN" sz="2800" dirty="0" smtClean="0"/>
          </a:p>
          <a:p>
            <a:pPr algn="ctr"/>
            <a:r>
              <a:rPr lang="zh-CN" altLang="en-US" sz="2800" dirty="0" smtClean="0"/>
              <a:t>人人都是制造者</a:t>
            </a:r>
            <a:endParaRPr lang="en-US" altLang="zh-CN" sz="2800" dirty="0"/>
          </a:p>
        </p:txBody>
      </p:sp>
    </p:spTree>
    <p:extLst>
      <p:ext uri="{BB962C8B-B14F-4D97-AF65-F5344CB8AC3E}">
        <p14:creationId xmlns="" xmlns:p14="http://schemas.microsoft.com/office/powerpoint/2010/main" val="1619116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>
                <a:solidFill>
                  <a:schemeClr val="tx1"/>
                </a:solidFill>
              </a:rPr>
              <a:t>3D</a:t>
            </a:r>
            <a:r>
              <a:rPr lang="zh-CN" altLang="en-US" sz="2800" dirty="0" smtClean="0">
                <a:solidFill>
                  <a:schemeClr val="tx1"/>
                </a:solidFill>
              </a:rPr>
              <a:t>打印是第三次工业革命的导火索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zh-CN" altLang="en-US" dirty="0" smtClean="0"/>
              <a:t>全面涉及人类数字化生活的各个方面</a:t>
            </a:r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  <a:p>
            <a:endParaRPr lang="en-US" altLang="zh-CN" dirty="0" smtClean="0"/>
          </a:p>
          <a:p>
            <a:endParaRPr lang="en-US" dirty="0"/>
          </a:p>
        </p:txBody>
      </p:sp>
      <p:sp>
        <p:nvSpPr>
          <p:cNvPr id="15" name="椭圆 14"/>
          <p:cNvSpPr/>
          <p:nvPr/>
        </p:nvSpPr>
        <p:spPr>
          <a:xfrm>
            <a:off x="3326705" y="3704867"/>
            <a:ext cx="1765738" cy="16606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chemeClr val="tx1"/>
                </a:solidFill>
              </a:rPr>
              <a:t>3D</a:t>
            </a:r>
            <a:r>
              <a:rPr lang="zh-CN" altLang="en-US" sz="3600" dirty="0" smtClean="0">
                <a:solidFill>
                  <a:schemeClr val="tx1"/>
                </a:solidFill>
              </a:rPr>
              <a:t>打印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17" name="上箭头 16"/>
          <p:cNvSpPr/>
          <p:nvPr/>
        </p:nvSpPr>
        <p:spPr>
          <a:xfrm>
            <a:off x="3890231" y="2980112"/>
            <a:ext cx="591207" cy="5570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68967" y="2157090"/>
            <a:ext cx="2727029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人人对</a:t>
            </a:r>
            <a:r>
              <a:rPr lang="en-US" altLang="zh-CN" sz="3200" dirty="0" smtClean="0"/>
              <a:t>3D</a:t>
            </a:r>
            <a:r>
              <a:rPr lang="zh-CN" altLang="en-US" sz="3200" dirty="0" smtClean="0"/>
              <a:t>模型有需求</a:t>
            </a:r>
            <a:endParaRPr lang="en-US" altLang="zh-CN" sz="3200" dirty="0" smtClean="0"/>
          </a:p>
          <a:p>
            <a:pPr algn="ctr"/>
            <a:r>
              <a:rPr lang="zh-CN" altLang="en-US" sz="3200" b="1" dirty="0" smtClean="0"/>
              <a:t>市场巨大</a:t>
            </a:r>
            <a:endParaRPr lang="zh-CN" altLang="en-US" sz="3200" b="1" dirty="0"/>
          </a:p>
        </p:txBody>
      </p:sp>
      <p:sp>
        <p:nvSpPr>
          <p:cNvPr id="19" name="上箭头 18"/>
          <p:cNvSpPr/>
          <p:nvPr/>
        </p:nvSpPr>
        <p:spPr>
          <a:xfrm rot="7705782">
            <a:off x="4891432" y="4981167"/>
            <a:ext cx="788276" cy="4177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746781" y="5511850"/>
            <a:ext cx="2103461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人人都是制造者</a:t>
            </a:r>
            <a:endParaRPr lang="en-US" altLang="zh-CN" sz="3200" dirty="0" smtClean="0"/>
          </a:p>
          <a:p>
            <a:pPr algn="ctr"/>
            <a:r>
              <a:rPr lang="zh-CN" altLang="en-US" sz="3200" b="1" dirty="0" smtClean="0"/>
              <a:t>制造无门槛</a:t>
            </a:r>
            <a:endParaRPr lang="zh-CN" altLang="en-US" sz="3200" b="1" dirty="0"/>
          </a:p>
        </p:txBody>
      </p:sp>
      <p:sp>
        <p:nvSpPr>
          <p:cNvPr id="21" name="上箭头 20"/>
          <p:cNvSpPr/>
          <p:nvPr/>
        </p:nvSpPr>
        <p:spPr>
          <a:xfrm rot="13430341">
            <a:off x="2848500" y="4947948"/>
            <a:ext cx="591207" cy="5570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905451" y="5533422"/>
            <a:ext cx="2103461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人人都是设计者</a:t>
            </a:r>
            <a:endParaRPr lang="en-US" altLang="zh-CN" sz="3200" dirty="0" smtClean="0"/>
          </a:p>
          <a:p>
            <a:pPr algn="ctr"/>
            <a:r>
              <a:rPr lang="zh-CN" altLang="en-US" sz="3200" b="1" dirty="0" smtClean="0"/>
              <a:t>创意无极限</a:t>
            </a:r>
            <a:endParaRPr lang="zh-CN" alt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1867582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>
                <a:solidFill>
                  <a:schemeClr val="tx1"/>
                </a:solidFill>
              </a:rPr>
              <a:t>3D</a:t>
            </a:r>
            <a:r>
              <a:rPr lang="zh-CN" altLang="en-US" sz="2800" dirty="0" smtClean="0">
                <a:solidFill>
                  <a:schemeClr val="tx1"/>
                </a:solidFill>
              </a:rPr>
              <a:t>打印是第三次工业革命的导火索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CN" altLang="en-US" sz="2800" dirty="0" smtClean="0"/>
              <a:t>试想一下未来的生活 </a:t>
            </a:r>
            <a:endParaRPr lang="en-US" altLang="zh-CN" sz="2800" dirty="0" smtClean="0"/>
          </a:p>
          <a:p>
            <a:pPr lvl="1"/>
            <a:r>
              <a:rPr lang="zh-CN" altLang="en-US" sz="2800" dirty="0" smtClean="0"/>
              <a:t>设计个性化的衣服，饰品</a:t>
            </a:r>
            <a:endParaRPr lang="en-US" altLang="zh-CN" sz="2800" dirty="0" smtClean="0"/>
          </a:p>
          <a:p>
            <a:pPr lvl="1"/>
            <a:r>
              <a:rPr lang="zh-CN" altLang="en-US" sz="2800" dirty="0" smtClean="0"/>
              <a:t>食品打印机打印全麦蓝莓松饼 （严格按照营养比例进行制造），特别对不同疾病的患者严格实际了营养成分（例如糖尿病）</a:t>
            </a:r>
            <a:endParaRPr lang="en-US" altLang="zh-CN" sz="2800" dirty="0"/>
          </a:p>
          <a:p>
            <a:pPr lvl="1"/>
            <a:r>
              <a:rPr lang="zh-CN" altLang="en-US" sz="2800" dirty="0" smtClean="0"/>
              <a:t>航天飞机在太空中飞行，某个零件损坏，立即进行</a:t>
            </a:r>
            <a:r>
              <a:rPr lang="en-US" altLang="zh-CN" sz="2800" dirty="0" smtClean="0"/>
              <a:t>3D</a:t>
            </a:r>
            <a:r>
              <a:rPr lang="zh-CN" altLang="en-US" sz="2800" dirty="0" smtClean="0"/>
              <a:t>打印</a:t>
            </a:r>
            <a:endParaRPr lang="en-US" sz="2800" dirty="0"/>
          </a:p>
          <a:p>
            <a:pPr lvl="1"/>
            <a:r>
              <a:rPr lang="zh-CN" altLang="en-US" sz="2800" dirty="0" smtClean="0"/>
              <a:t>设计漂亮的房屋，用</a:t>
            </a:r>
            <a:r>
              <a:rPr lang="en-US" altLang="zh-CN" sz="2800" dirty="0" smtClean="0"/>
              <a:t>3D</a:t>
            </a:r>
            <a:r>
              <a:rPr lang="zh-CN" altLang="en-US" sz="2800" dirty="0" smtClean="0"/>
              <a:t>打印建造</a:t>
            </a:r>
            <a:endParaRPr lang="en-US" sz="2800" dirty="0"/>
          </a:p>
          <a:p>
            <a:pPr lvl="1"/>
            <a:r>
              <a:rPr lang="zh-CN" altLang="en-US" sz="2800" dirty="0" smtClean="0"/>
              <a:t>人体器官老化，根据需要进行打印更换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840015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0" y="63500"/>
            <a:ext cx="56388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CN" sz="4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4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打印的显著优势</a:t>
            </a:r>
            <a:endParaRPr lang="zh-CN" altLang="en-US" sz="4800" baseline="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 bwMode="gray">
          <a:xfrm>
            <a:off x="633413" y="2435225"/>
            <a:ext cx="64389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None/>
              <a:defRPr/>
            </a:pPr>
            <a:r>
              <a:rPr lang="zh-CN" altLang="en-US" sz="2800" b="0" kern="0" baseline="0" dirty="0">
                <a:solidFill>
                  <a:srgbClr val="000000"/>
                </a:solidFill>
                <a:latin typeface="Arial"/>
                <a:ea typeface="宋体" pitchFamily="2" charset="-122"/>
              </a:rPr>
              <a:t>          </a:t>
            </a:r>
          </a:p>
        </p:txBody>
      </p:sp>
      <p:sp>
        <p:nvSpPr>
          <p:cNvPr id="72710" name="Oval 28"/>
          <p:cNvSpPr>
            <a:spLocks noChangeArrowheads="1"/>
          </p:cNvSpPr>
          <p:nvPr/>
        </p:nvSpPr>
        <p:spPr bwMode="gray">
          <a:xfrm>
            <a:off x="333375" y="3575050"/>
            <a:ext cx="958850" cy="209550"/>
          </a:xfrm>
          <a:prstGeom prst="ellipse">
            <a:avLst/>
          </a:prstGeom>
          <a:gradFill rotWithShape="1">
            <a:gsLst>
              <a:gs pos="0">
                <a:srgbClr val="969696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zh-CN" altLang="en-US" sz="2000" baseline="0" smtClean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gray">
          <a:xfrm>
            <a:off x="252413" y="2565400"/>
            <a:ext cx="1143000" cy="1065213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57255"/>
                  <a:invGamma/>
                </a:schemeClr>
              </a:gs>
            </a:gsLst>
            <a:path path="rect">
              <a:fillToRect l="100000" t="10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zh-CN" altLang="en-US" sz="2000" baseline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9" name="Oval 30"/>
          <p:cNvSpPr>
            <a:spLocks noChangeArrowheads="1"/>
          </p:cNvSpPr>
          <p:nvPr/>
        </p:nvSpPr>
        <p:spPr bwMode="gray">
          <a:xfrm>
            <a:off x="277813" y="2590800"/>
            <a:ext cx="1089025" cy="1017588"/>
          </a:xfrm>
          <a:prstGeom prst="ellipse">
            <a:avLst/>
          </a:prstGeom>
          <a:gradFill rotWithShape="1">
            <a:gsLst>
              <a:gs pos="0">
                <a:schemeClr val="accent2">
                  <a:alpha val="85001"/>
                </a:schemeClr>
              </a:gs>
              <a:gs pos="100000">
                <a:schemeClr val="accent2">
                  <a:gamma/>
                  <a:shade val="63529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zh-CN" altLang="en-US" sz="2000" baseline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10" name="Oval 31"/>
          <p:cNvSpPr>
            <a:spLocks noChangeArrowheads="1"/>
          </p:cNvSpPr>
          <p:nvPr/>
        </p:nvSpPr>
        <p:spPr bwMode="gray">
          <a:xfrm>
            <a:off x="319088" y="2627313"/>
            <a:ext cx="985837" cy="919162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2549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zh-CN" altLang="en-US" sz="2000" baseline="0">
              <a:solidFill>
                <a:srgbClr val="000000"/>
              </a:solidFill>
              <a:ea typeface="宋体" pitchFamily="2" charset="-122"/>
            </a:endParaRPr>
          </a:p>
        </p:txBody>
      </p:sp>
      <p:pic>
        <p:nvPicPr>
          <p:cNvPr id="72714" name="Picture 3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>
            <a:off x="466725" y="2768600"/>
            <a:ext cx="7239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5" name="Text Box 33"/>
          <p:cNvSpPr txBox="1">
            <a:spLocks noChangeArrowheads="1"/>
          </p:cNvSpPr>
          <p:nvPr/>
        </p:nvSpPr>
        <p:spPr bwMode="gray">
          <a:xfrm>
            <a:off x="538163" y="2835275"/>
            <a:ext cx="563562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3600" baseline="0" smtClean="0">
                <a:solidFill>
                  <a:srgbClr val="FFFFFF"/>
                </a:solidFill>
                <a:latin typeface="Verdana" pitchFamily="34" charset="0"/>
                <a:ea typeface="宋体" pitchFamily="2" charset="-122"/>
              </a:rPr>
              <a:t>1</a:t>
            </a:r>
            <a:endParaRPr lang="en-US" altLang="zh-CN" sz="3600" baseline="0" smtClean="0">
              <a:solidFill>
                <a:srgbClr val="FFFFFF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47115" name="TextBox 15"/>
          <p:cNvSpPr txBox="1">
            <a:spLocks noChangeArrowheads="1"/>
          </p:cNvSpPr>
          <p:nvPr/>
        </p:nvSpPr>
        <p:spPr bwMode="auto">
          <a:xfrm>
            <a:off x="1416050" y="2565400"/>
            <a:ext cx="74676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CN" altLang="en-US" sz="2400" b="0" baseline="0" dirty="0">
                <a:solidFill>
                  <a:srgbClr val="000000"/>
                </a:solidFill>
                <a:latin typeface="黑体"/>
                <a:ea typeface="黑体"/>
              </a:rPr>
              <a:t>个人只需在计算机中进行智能化设计，然后将复杂作业流程转化为数字化文件，发送到</a:t>
            </a:r>
            <a:r>
              <a:rPr lang="en-US" altLang="zh-CN" sz="2400" b="0" baseline="0" dirty="0">
                <a:solidFill>
                  <a:srgbClr val="000000"/>
                </a:solidFill>
                <a:latin typeface="黑体"/>
                <a:ea typeface="黑体"/>
              </a:rPr>
              <a:t>3D</a:t>
            </a:r>
            <a:r>
              <a:rPr lang="zh-CN" altLang="en-US" sz="2400" b="0" baseline="0" dirty="0">
                <a:solidFill>
                  <a:srgbClr val="000000"/>
                </a:solidFill>
                <a:latin typeface="黑体"/>
                <a:ea typeface="黑体"/>
              </a:rPr>
              <a:t>打印机即可实现制造。根本无须掌握各种复杂的制造工艺和加工技能，大幅降低了制造的技术门槛。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61938" y="4581525"/>
            <a:ext cx="1143000" cy="1295400"/>
            <a:chOff x="3024" y="2823"/>
            <a:chExt cx="973" cy="1113"/>
          </a:xfrm>
        </p:grpSpPr>
        <p:sp>
          <p:nvSpPr>
            <p:cNvPr id="72720" name="Oval 14"/>
            <p:cNvSpPr>
              <a:spLocks noChangeArrowheads="1"/>
            </p:cNvSpPr>
            <p:nvPr/>
          </p:nvSpPr>
          <p:spPr bwMode="gray">
            <a:xfrm>
              <a:off x="3120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en-US" sz="2000" baseline="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3" name="Oval 15"/>
            <p:cNvSpPr>
              <a:spLocks noChangeArrowheads="1"/>
            </p:cNvSpPr>
            <p:nvPr/>
          </p:nvSpPr>
          <p:spPr bwMode="gray">
            <a:xfrm>
              <a:off x="3024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2000" baseline="0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4" name="Oval 16"/>
            <p:cNvSpPr>
              <a:spLocks noChangeArrowheads="1"/>
            </p:cNvSpPr>
            <p:nvPr/>
          </p:nvSpPr>
          <p:spPr bwMode="gray">
            <a:xfrm>
              <a:off x="3046" y="2846"/>
              <a:ext cx="927" cy="92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85001"/>
                  </a:schemeClr>
                </a:gs>
                <a:gs pos="100000">
                  <a:schemeClr val="accent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2000" baseline="0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5" name="Oval 17"/>
            <p:cNvSpPr>
              <a:spLocks noChangeArrowheads="1"/>
            </p:cNvSpPr>
            <p:nvPr/>
          </p:nvSpPr>
          <p:spPr bwMode="gray">
            <a:xfrm>
              <a:off x="3081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2000" baseline="0">
                <a:solidFill>
                  <a:srgbClr val="000000"/>
                </a:solidFill>
                <a:ea typeface="宋体" pitchFamily="2" charset="-122"/>
              </a:endParaRPr>
            </a:p>
          </p:txBody>
        </p:sp>
        <p:pic>
          <p:nvPicPr>
            <p:cNvPr id="72724" name="Picture 18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3045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5" name="Text Box 19"/>
            <p:cNvSpPr txBox="1">
              <a:spLocks noChangeArrowheads="1"/>
            </p:cNvSpPr>
            <p:nvPr/>
          </p:nvSpPr>
          <p:spPr bwMode="gray">
            <a:xfrm>
              <a:off x="3255" y="3082"/>
              <a:ext cx="434" cy="5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3600" baseline="0" smtClean="0">
                  <a:solidFill>
                    <a:srgbClr val="FFFFFF"/>
                  </a:solidFill>
                  <a:latin typeface="Verdana" pitchFamily="34" charset="0"/>
                  <a:ea typeface="宋体" pitchFamily="2" charset="-122"/>
                </a:rPr>
                <a:t>2</a:t>
              </a:r>
              <a:endParaRPr lang="en-US" altLang="zh-CN" sz="3600" baseline="0" smtClean="0">
                <a:solidFill>
                  <a:srgbClr val="FFFFFF"/>
                </a:solidFill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47120" name="TextBox 37"/>
          <p:cNvSpPr txBox="1">
            <a:spLocks noChangeArrowheads="1"/>
          </p:cNvSpPr>
          <p:nvPr/>
        </p:nvSpPr>
        <p:spPr bwMode="auto">
          <a:xfrm>
            <a:off x="1462088" y="4532313"/>
            <a:ext cx="7029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zh-CN" sz="2400" b="0" baseline="0" dirty="0">
                <a:solidFill>
                  <a:srgbClr val="000000"/>
                </a:solidFill>
                <a:latin typeface="黑体"/>
                <a:ea typeface="黑体"/>
              </a:rPr>
              <a:t>3D</a:t>
            </a:r>
            <a:r>
              <a:rPr lang="zh-CN" altLang="en-US" sz="2400" b="0" baseline="0" dirty="0">
                <a:solidFill>
                  <a:srgbClr val="000000"/>
                </a:solidFill>
                <a:latin typeface="黑体"/>
                <a:ea typeface="黑体"/>
              </a:rPr>
              <a:t>打印的逐层加工、累积成型的特点，制造几乎不受结构复杂度的限制，结合智能数字化设计，可轻松实现产品的个性化定制。</a:t>
            </a:r>
          </a:p>
        </p:txBody>
      </p:sp>
      <p:sp>
        <p:nvSpPr>
          <p:cNvPr id="72719" name="Rectangle 3"/>
          <p:cNvSpPr>
            <a:spLocks noChangeArrowheads="1"/>
          </p:cNvSpPr>
          <p:nvPr/>
        </p:nvSpPr>
        <p:spPr bwMode="gray">
          <a:xfrm>
            <a:off x="122238" y="1412875"/>
            <a:ext cx="87360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</a:pPr>
            <a:r>
              <a:rPr lang="en-US" altLang="zh-CN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3D</a:t>
            </a:r>
            <a:r>
              <a:rPr lang="zh-CN" altLang="en-US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打印之所以具有革命性的意义，主要是集两大突出优势于一身：</a:t>
            </a:r>
            <a:endParaRPr lang="en-US" altLang="zh-CN" sz="3200" baseline="0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0" name="Picture 3" descr="C:\Users\Administrator\Desktop\图片1.png"/>
          <p:cNvPicPr>
            <a:picLocks noChangeAspect="1" noChangeArrowheads="1"/>
          </p:cNvPicPr>
          <p:nvPr/>
        </p:nvPicPr>
        <p:blipFill>
          <a:blip r:embed="rId3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0" grpId="0" animBg="1"/>
      <p:bldP spid="471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图片1.png"/>
          <p:cNvPicPr>
            <a:picLocks noChangeAspect="1" noChangeArrowheads="1"/>
          </p:cNvPicPr>
          <p:nvPr/>
        </p:nvPicPr>
        <p:blipFill>
          <a:blip r:embed="rId3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69888" y="150813"/>
            <a:ext cx="7931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什么是</a:t>
            </a:r>
            <a:r>
              <a:rPr lang="en-US" altLang="zh-CN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3D</a:t>
            </a:r>
            <a:r>
              <a:rPr lang="zh-CN" altLang="en-US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打印？</a:t>
            </a:r>
            <a:endParaRPr lang="zh-CN" altLang="en-US" sz="3200" baseline="0" dirty="0">
              <a:solidFill>
                <a:schemeClr val="bg2"/>
              </a:solidFill>
              <a:latin typeface="Arial Bold" charset="0"/>
              <a:ea typeface="宋体" charset="-122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00025" y="1066800"/>
            <a:ext cx="8745538" cy="133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eaLnBrk="0" hangingPunct="0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Arial" pitchFamily="34" charset="0"/>
              <a:buChar char="•"/>
              <a:defRPr/>
            </a:pPr>
            <a:r>
              <a:rPr lang="en-US" altLang="zh-CN" sz="2800" b="0" baseline="0" dirty="0" smtClean="0">
                <a:solidFill>
                  <a:schemeClr val="accent2"/>
                </a:solidFill>
              </a:rPr>
              <a:t>3D</a:t>
            </a:r>
            <a:r>
              <a:rPr lang="zh-CN" altLang="en-US" sz="2800" b="0" baseline="0" dirty="0" smtClean="0">
                <a:solidFill>
                  <a:schemeClr val="accent2"/>
                </a:solidFill>
              </a:rPr>
              <a:t>打印是把某个东西“切“成无数叠加的片，每一片设定好加工轨迹，然后一片一片的打印，叠加到一起，成为一个立体物体。</a:t>
            </a:r>
          </a:p>
          <a:p>
            <a:pPr marL="457200" indent="-457200" eaLnBrk="0" hangingPunct="0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Arial" pitchFamily="34" charset="0"/>
              <a:buChar char="•"/>
              <a:defRPr/>
            </a:pPr>
            <a:endParaRPr lang="zh-CN" altLang="en-US" sz="2800" b="0" baseline="0" dirty="0" smtClean="0">
              <a:solidFill>
                <a:schemeClr val="accent2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31" b="4412"/>
          <a:stretch>
            <a:fillRect/>
          </a:stretch>
        </p:blipFill>
        <p:spPr bwMode="auto">
          <a:xfrm>
            <a:off x="1210494" y="2276475"/>
            <a:ext cx="7095306" cy="43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0" y="63500"/>
            <a:ext cx="56388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CN" sz="4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4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打印的显著优势</a:t>
            </a:r>
            <a:endParaRPr lang="zh-CN" altLang="en-US" sz="4800" baseline="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 bwMode="gray">
          <a:xfrm>
            <a:off x="633413" y="1993900"/>
            <a:ext cx="64389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None/>
              <a:defRPr/>
            </a:pPr>
            <a:r>
              <a:rPr lang="zh-CN" altLang="en-US" sz="2800" b="0" kern="0" baseline="0" dirty="0">
                <a:solidFill>
                  <a:srgbClr val="000000"/>
                </a:solidFill>
                <a:latin typeface="Arial"/>
                <a:ea typeface="宋体" pitchFamily="2" charset="-122"/>
              </a:rPr>
              <a:t>          </a:t>
            </a:r>
          </a:p>
        </p:txBody>
      </p:sp>
      <p:sp>
        <p:nvSpPr>
          <p:cNvPr id="74758" name="Oval 28"/>
          <p:cNvSpPr>
            <a:spLocks noChangeArrowheads="1"/>
          </p:cNvSpPr>
          <p:nvPr/>
        </p:nvSpPr>
        <p:spPr bwMode="gray">
          <a:xfrm>
            <a:off x="333375" y="3133725"/>
            <a:ext cx="958850" cy="209550"/>
          </a:xfrm>
          <a:prstGeom prst="ellipse">
            <a:avLst/>
          </a:prstGeom>
          <a:gradFill rotWithShape="1">
            <a:gsLst>
              <a:gs pos="0">
                <a:srgbClr val="969696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zh-CN" altLang="en-US" sz="2000" baseline="0" smtClean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gray">
          <a:xfrm>
            <a:off x="252413" y="2124075"/>
            <a:ext cx="1143000" cy="1065213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57255"/>
                  <a:invGamma/>
                </a:schemeClr>
              </a:gs>
            </a:gsLst>
            <a:path path="rect">
              <a:fillToRect l="100000" t="10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zh-CN" altLang="en-US" sz="2000" baseline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9" name="Oval 30"/>
          <p:cNvSpPr>
            <a:spLocks noChangeArrowheads="1"/>
          </p:cNvSpPr>
          <p:nvPr/>
        </p:nvSpPr>
        <p:spPr bwMode="gray">
          <a:xfrm>
            <a:off x="277813" y="2149475"/>
            <a:ext cx="1089025" cy="1017588"/>
          </a:xfrm>
          <a:prstGeom prst="ellipse">
            <a:avLst/>
          </a:prstGeom>
          <a:gradFill rotWithShape="1">
            <a:gsLst>
              <a:gs pos="0">
                <a:schemeClr val="accent2">
                  <a:alpha val="85001"/>
                </a:schemeClr>
              </a:gs>
              <a:gs pos="100000">
                <a:schemeClr val="accent2">
                  <a:gamma/>
                  <a:shade val="63529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zh-CN" altLang="en-US" sz="2000" baseline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10" name="Oval 31"/>
          <p:cNvSpPr>
            <a:spLocks noChangeArrowheads="1"/>
          </p:cNvSpPr>
          <p:nvPr/>
        </p:nvSpPr>
        <p:spPr bwMode="gray">
          <a:xfrm>
            <a:off x="319088" y="2185988"/>
            <a:ext cx="985837" cy="919162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2549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zh-CN" altLang="en-US" sz="2000" baseline="0">
              <a:solidFill>
                <a:srgbClr val="000000"/>
              </a:solidFill>
              <a:ea typeface="宋体" pitchFamily="2" charset="-122"/>
            </a:endParaRPr>
          </a:p>
        </p:txBody>
      </p:sp>
      <p:pic>
        <p:nvPicPr>
          <p:cNvPr id="74762" name="Picture 3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>
            <a:off x="466725" y="2327275"/>
            <a:ext cx="7239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3" name="Text Box 33"/>
          <p:cNvSpPr txBox="1">
            <a:spLocks noChangeArrowheads="1"/>
          </p:cNvSpPr>
          <p:nvPr/>
        </p:nvSpPr>
        <p:spPr bwMode="gray">
          <a:xfrm>
            <a:off x="538163" y="2393950"/>
            <a:ext cx="563562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3600" baseline="0" smtClean="0">
                <a:solidFill>
                  <a:srgbClr val="FFFFFF"/>
                </a:solidFill>
                <a:latin typeface="Verdana" pitchFamily="34" charset="0"/>
                <a:ea typeface="宋体" pitchFamily="2" charset="-122"/>
              </a:rPr>
              <a:t>3</a:t>
            </a:r>
            <a:endParaRPr lang="en-US" altLang="zh-CN" sz="3600" baseline="0" smtClean="0">
              <a:solidFill>
                <a:srgbClr val="FFFFFF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47115" name="TextBox 15"/>
          <p:cNvSpPr txBox="1">
            <a:spLocks noChangeArrowheads="1"/>
          </p:cNvSpPr>
          <p:nvPr/>
        </p:nvSpPr>
        <p:spPr bwMode="auto">
          <a:xfrm>
            <a:off x="1416050" y="2124075"/>
            <a:ext cx="7467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CN" altLang="en-US" sz="2400" b="0" baseline="0" dirty="0">
                <a:solidFill>
                  <a:srgbClr val="000000"/>
                </a:solidFill>
                <a:latin typeface="黑体"/>
                <a:ea typeface="黑体"/>
              </a:rPr>
              <a:t>性能卓越。设计人员可以对产品的内部结构进行精细控制以获得最佳效果。例如，用晶格或蜂窝状内部结构取代一个整块，可以在减轻产品重量的同时又不牺牲强度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61938" y="4140200"/>
            <a:ext cx="1143000" cy="1295400"/>
            <a:chOff x="3024" y="2823"/>
            <a:chExt cx="973" cy="1113"/>
          </a:xfrm>
        </p:grpSpPr>
        <p:sp>
          <p:nvSpPr>
            <p:cNvPr id="74767" name="Oval 14"/>
            <p:cNvSpPr>
              <a:spLocks noChangeArrowheads="1"/>
            </p:cNvSpPr>
            <p:nvPr/>
          </p:nvSpPr>
          <p:spPr bwMode="gray">
            <a:xfrm>
              <a:off x="3120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en-US" sz="2000" baseline="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3" name="Oval 15"/>
            <p:cNvSpPr>
              <a:spLocks noChangeArrowheads="1"/>
            </p:cNvSpPr>
            <p:nvPr/>
          </p:nvSpPr>
          <p:spPr bwMode="gray">
            <a:xfrm>
              <a:off x="3024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2000" baseline="0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4" name="Oval 16"/>
            <p:cNvSpPr>
              <a:spLocks noChangeArrowheads="1"/>
            </p:cNvSpPr>
            <p:nvPr/>
          </p:nvSpPr>
          <p:spPr bwMode="gray">
            <a:xfrm>
              <a:off x="3046" y="2846"/>
              <a:ext cx="927" cy="92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85001"/>
                  </a:schemeClr>
                </a:gs>
                <a:gs pos="100000">
                  <a:schemeClr val="accent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2000" baseline="0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5" name="Oval 17"/>
            <p:cNvSpPr>
              <a:spLocks noChangeArrowheads="1"/>
            </p:cNvSpPr>
            <p:nvPr/>
          </p:nvSpPr>
          <p:spPr bwMode="gray">
            <a:xfrm>
              <a:off x="3081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2000" baseline="0">
                <a:solidFill>
                  <a:srgbClr val="000000"/>
                </a:solidFill>
                <a:ea typeface="宋体" pitchFamily="2" charset="-122"/>
              </a:endParaRPr>
            </a:p>
          </p:txBody>
        </p:sp>
        <p:pic>
          <p:nvPicPr>
            <p:cNvPr id="74771" name="Picture 18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3045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72" name="Text Box 19"/>
            <p:cNvSpPr txBox="1">
              <a:spLocks noChangeArrowheads="1"/>
            </p:cNvSpPr>
            <p:nvPr/>
          </p:nvSpPr>
          <p:spPr bwMode="gray">
            <a:xfrm>
              <a:off x="3255" y="3082"/>
              <a:ext cx="434" cy="5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3600" baseline="0" smtClean="0">
                  <a:solidFill>
                    <a:srgbClr val="FFFFFF"/>
                  </a:solidFill>
                  <a:latin typeface="Verdana" pitchFamily="34" charset="0"/>
                  <a:ea typeface="宋体" pitchFamily="2" charset="-122"/>
                </a:rPr>
                <a:t>4</a:t>
              </a:r>
              <a:endParaRPr lang="en-US" altLang="zh-CN" sz="3600" baseline="0" smtClean="0">
                <a:solidFill>
                  <a:srgbClr val="FFFFFF"/>
                </a:solidFill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47120" name="TextBox 37"/>
          <p:cNvSpPr txBox="1">
            <a:spLocks noChangeArrowheads="1"/>
          </p:cNvSpPr>
          <p:nvPr/>
        </p:nvSpPr>
        <p:spPr bwMode="auto">
          <a:xfrm>
            <a:off x="1462088" y="4090988"/>
            <a:ext cx="70294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CN" altLang="en-US" sz="2400" b="0" baseline="0" dirty="0">
                <a:solidFill>
                  <a:srgbClr val="000000"/>
                </a:solidFill>
                <a:latin typeface="黑体"/>
                <a:ea typeface="黑体"/>
              </a:rPr>
              <a:t>成本优势。节省开模费用、加式制造节省</a:t>
            </a:r>
            <a:r>
              <a:rPr lang="en-US" altLang="zh-CN" sz="2400" b="0" baseline="0" dirty="0">
                <a:solidFill>
                  <a:srgbClr val="000000"/>
                </a:solidFill>
                <a:latin typeface="黑体"/>
                <a:ea typeface="黑体"/>
              </a:rPr>
              <a:t>90%</a:t>
            </a:r>
            <a:r>
              <a:rPr lang="zh-CN" altLang="en-US" sz="2400" b="0" baseline="0" dirty="0">
                <a:solidFill>
                  <a:srgbClr val="000000"/>
                </a:solidFill>
                <a:latin typeface="黑体"/>
                <a:ea typeface="黑体"/>
              </a:rPr>
              <a:t>的原材料、云制造的“即需即印”。国外某厂制造某零件，成本由</a:t>
            </a:r>
            <a:r>
              <a:rPr lang="en-US" altLang="zh-CN" sz="2400" b="0" baseline="0" dirty="0">
                <a:solidFill>
                  <a:srgbClr val="000000"/>
                </a:solidFill>
                <a:latin typeface="黑体"/>
                <a:ea typeface="黑体"/>
              </a:rPr>
              <a:t>10,000</a:t>
            </a:r>
            <a:r>
              <a:rPr lang="zh-CN" altLang="en-US" sz="2400" b="0" baseline="0" dirty="0">
                <a:solidFill>
                  <a:srgbClr val="000000"/>
                </a:solidFill>
                <a:latin typeface="黑体"/>
                <a:ea typeface="黑体"/>
              </a:rPr>
              <a:t>美元降至</a:t>
            </a:r>
            <a:r>
              <a:rPr lang="en-US" altLang="zh-CN" sz="2400" b="0" baseline="0" dirty="0">
                <a:solidFill>
                  <a:srgbClr val="000000"/>
                </a:solidFill>
                <a:latin typeface="黑体"/>
                <a:ea typeface="黑体"/>
              </a:rPr>
              <a:t>600</a:t>
            </a:r>
            <a:r>
              <a:rPr lang="zh-CN" altLang="en-US" sz="2400" b="0" baseline="0" dirty="0">
                <a:solidFill>
                  <a:srgbClr val="000000"/>
                </a:solidFill>
                <a:latin typeface="黑体"/>
                <a:ea typeface="黑体"/>
              </a:rPr>
              <a:t>美元，生产时间从</a:t>
            </a:r>
            <a:r>
              <a:rPr lang="en-US" altLang="zh-CN" sz="2400" b="0" baseline="0" dirty="0">
                <a:solidFill>
                  <a:srgbClr val="000000"/>
                </a:solidFill>
                <a:latin typeface="黑体"/>
                <a:ea typeface="黑体"/>
              </a:rPr>
              <a:t>4</a:t>
            </a:r>
            <a:r>
              <a:rPr lang="zh-CN" altLang="en-US" sz="2400" b="0" baseline="0" dirty="0">
                <a:solidFill>
                  <a:srgbClr val="000000"/>
                </a:solidFill>
                <a:latin typeface="黑体"/>
                <a:ea typeface="黑体"/>
              </a:rPr>
              <a:t>周减少到</a:t>
            </a:r>
            <a:r>
              <a:rPr lang="en-US" altLang="zh-CN" sz="2400" b="0" baseline="0" dirty="0">
                <a:solidFill>
                  <a:srgbClr val="000000"/>
                </a:solidFill>
                <a:latin typeface="黑体"/>
                <a:ea typeface="黑体"/>
              </a:rPr>
              <a:t>24</a:t>
            </a:r>
            <a:r>
              <a:rPr lang="zh-CN" altLang="en-US" sz="2400" b="0" baseline="0" dirty="0">
                <a:solidFill>
                  <a:srgbClr val="000000"/>
                </a:solidFill>
                <a:latin typeface="黑体"/>
                <a:ea typeface="黑体"/>
              </a:rPr>
              <a:t>小时，且重量减轻了</a:t>
            </a:r>
            <a:r>
              <a:rPr lang="en-US" altLang="zh-CN" sz="2400" b="0" baseline="0" dirty="0">
                <a:solidFill>
                  <a:srgbClr val="000000"/>
                </a:solidFill>
                <a:latin typeface="黑体"/>
                <a:ea typeface="黑体"/>
              </a:rPr>
              <a:t>70%~90</a:t>
            </a:r>
            <a:r>
              <a:rPr lang="zh-CN" altLang="en-US" sz="2400" b="0" baseline="0" dirty="0">
                <a:solidFill>
                  <a:srgbClr val="000000"/>
                </a:solidFill>
                <a:latin typeface="黑体"/>
                <a:ea typeface="黑体"/>
              </a:rPr>
              <a:t>％</a:t>
            </a:r>
          </a:p>
        </p:txBody>
      </p:sp>
      <p:pic>
        <p:nvPicPr>
          <p:cNvPr id="19" name="Picture 3" descr="C:\Users\Administrator\Desktop\图片1.png"/>
          <p:cNvPicPr>
            <a:picLocks noChangeAspect="1" noChangeArrowheads="1"/>
          </p:cNvPicPr>
          <p:nvPr/>
        </p:nvPicPr>
        <p:blipFill>
          <a:blip r:embed="rId3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  <p:sp>
        <p:nvSpPr>
          <p:cNvPr id="20" name="Rectangle 3"/>
          <p:cNvSpPr>
            <a:spLocks noChangeArrowheads="1"/>
          </p:cNvSpPr>
          <p:nvPr/>
        </p:nvSpPr>
        <p:spPr bwMode="gray">
          <a:xfrm>
            <a:off x="122238" y="1056043"/>
            <a:ext cx="87360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</a:pPr>
            <a:r>
              <a:rPr lang="en-US" altLang="zh-CN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3D</a:t>
            </a:r>
            <a:r>
              <a:rPr lang="zh-CN" altLang="en-US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打印之所以具有革命性的意义，还因为：</a:t>
            </a:r>
            <a:endParaRPr lang="en-US" altLang="zh-CN" sz="3200" baseline="0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 animBg="1"/>
      <p:bldP spid="8" grpId="0" animBg="1"/>
      <p:bldP spid="9" grpId="0" animBg="1"/>
      <p:bldP spid="10" grpId="0" animBg="1"/>
      <p:bldP spid="74763" grpId="0"/>
      <p:bldP spid="47115" grpId="0"/>
      <p:bldP spid="4712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0" y="63500"/>
            <a:ext cx="56388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CN" sz="4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4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打印的显著优势</a:t>
            </a:r>
            <a:endParaRPr lang="zh-CN" altLang="en-US" sz="4800" baseline="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75781" name="Picture 2" descr="p76857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1268413"/>
            <a:ext cx="37274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TextBox 8"/>
          <p:cNvSpPr txBox="1">
            <a:spLocks noChangeArrowheads="1"/>
          </p:cNvSpPr>
          <p:nvPr/>
        </p:nvSpPr>
        <p:spPr bwMode="auto">
          <a:xfrm>
            <a:off x="395288" y="5445125"/>
            <a:ext cx="81375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400" b="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机翼支架，</a:t>
            </a:r>
            <a:r>
              <a:rPr lang="en-US" altLang="zh-CN" sz="2400" b="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3D</a:t>
            </a:r>
            <a:r>
              <a:rPr lang="zh-CN" altLang="en-US" sz="2400" b="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打印可以制造内部任意复杂中空的形状，部件重量较轻，飞机重量减轻，节省了燃料</a:t>
            </a:r>
          </a:p>
        </p:txBody>
      </p:sp>
      <p:pic>
        <p:nvPicPr>
          <p:cNvPr id="5" name="Picture 3" descr="C:\Users\Administrator\Desktop\图片1.png"/>
          <p:cNvPicPr>
            <a:picLocks noChangeAspect="1" noChangeArrowheads="1"/>
          </p:cNvPicPr>
          <p:nvPr/>
        </p:nvPicPr>
        <p:blipFill>
          <a:blip r:embed="rId3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</a:rPr>
              <a:t>3D</a:t>
            </a:r>
            <a:r>
              <a:rPr lang="zh-CN" altLang="en-US" sz="3200" dirty="0">
                <a:solidFill>
                  <a:schemeClr val="tx1"/>
                </a:solidFill>
              </a:rPr>
              <a:t>打印与创</a:t>
            </a:r>
            <a:r>
              <a:rPr lang="zh-CN" altLang="en-US" sz="3200" dirty="0" smtClean="0">
                <a:solidFill>
                  <a:schemeClr val="tx1"/>
                </a:solidFill>
              </a:rPr>
              <a:t>客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sz="2800" dirty="0" smtClean="0"/>
              <a:t>“创客”</a:t>
            </a:r>
            <a:r>
              <a:rPr lang="zh-CN" altLang="en-US" sz="2800" dirty="0"/>
              <a:t>一词来源于英文</a:t>
            </a:r>
            <a:r>
              <a:rPr lang="zh-CN" altLang="en-US" sz="2800" dirty="0" smtClean="0"/>
              <a:t>单词</a:t>
            </a:r>
            <a:r>
              <a:rPr lang="en-US" altLang="zh-CN" sz="2800" dirty="0" smtClean="0"/>
              <a:t>“Maker</a:t>
            </a:r>
            <a:r>
              <a:rPr lang="en-US" altLang="zh-CN" sz="2800" dirty="0"/>
              <a:t>”</a:t>
            </a:r>
            <a:r>
              <a:rPr lang="zh-CN" altLang="en-US" sz="2800" dirty="0"/>
              <a:t>，是指不以赢利为目标，努力</a:t>
            </a:r>
            <a:r>
              <a:rPr lang="zh-CN" altLang="en-US" sz="2800" dirty="0" smtClean="0"/>
              <a:t>把各种创意转变</a:t>
            </a:r>
            <a:r>
              <a:rPr lang="zh-CN" altLang="en-US" sz="2800" dirty="0"/>
              <a:t>为现实的人。创</a:t>
            </a:r>
            <a:r>
              <a:rPr lang="zh-CN" altLang="en-US" sz="2800" dirty="0" smtClean="0"/>
              <a:t>客以用户创新为</a:t>
            </a:r>
            <a:r>
              <a:rPr lang="zh-CN" altLang="en-US" sz="2800" dirty="0"/>
              <a:t>核心理念</a:t>
            </a:r>
            <a:r>
              <a:rPr lang="zh-CN" altLang="en-US" sz="2800" dirty="0" smtClean="0"/>
              <a:t>，是创新</a:t>
            </a:r>
            <a:r>
              <a:rPr lang="en-US" altLang="zh-CN" sz="2800" dirty="0" smtClean="0"/>
              <a:t>2.0</a:t>
            </a:r>
            <a:r>
              <a:rPr lang="zh-CN" altLang="en-US" sz="2800" dirty="0" smtClean="0"/>
              <a:t>模式</a:t>
            </a:r>
            <a:r>
              <a:rPr lang="zh-CN" altLang="en-US" sz="2800" dirty="0"/>
              <a:t>在设计制造领域的典型表现。创客们作为热衷于创意、设计、制造的个人设计制造群体，最有意愿、活力、热情和能力在创新</a:t>
            </a:r>
            <a:r>
              <a:rPr lang="en-US" altLang="zh-CN" sz="2800" dirty="0"/>
              <a:t>2.0</a:t>
            </a:r>
            <a:r>
              <a:rPr lang="zh-CN" altLang="en-US" sz="2800" dirty="0"/>
              <a:t>时代为自己，同时也为全体人类去创建一种更美好的生活。</a:t>
            </a:r>
          </a:p>
          <a:p>
            <a:pPr marL="0" indent="0">
              <a:buNone/>
            </a:pPr>
            <a:r>
              <a:rPr lang="zh-CN" altLang="en-US" sz="2800" dirty="0"/>
              <a:t>创客运动最重要的标志是掌握了自生产工具，他们是一群新人类。坚守创新，持续实践，乐于分享并且追求美好生活的人。简单的说就是：玩创新的一群人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</p:txBody>
      </p:sp>
      <p:sp>
        <p:nvSpPr>
          <p:cNvPr id="4" name="矩形 3"/>
          <p:cNvSpPr/>
          <p:nvPr/>
        </p:nvSpPr>
        <p:spPr>
          <a:xfrm>
            <a:off x="4435269" y="371136"/>
            <a:ext cx="1606609" cy="442035"/>
          </a:xfrm>
          <a:prstGeom prst="rect">
            <a:avLst/>
          </a:prstGeom>
        </p:spPr>
        <p:txBody>
          <a:bodyPr wrap="square" tIns="36000" bIns="3600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dirty="0" smtClean="0">
                <a:hlinkClick r:id="rId2" action="ppaction://hlinkfile"/>
              </a:rPr>
              <a:t>我是创客</a:t>
            </a:r>
            <a:endParaRPr lang="en-US" altLang="zh-CN" sz="3600" dirty="0" smtClean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7382" y="1137977"/>
            <a:ext cx="3807000" cy="521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305508" y="6155214"/>
            <a:ext cx="3394103" cy="400998"/>
          </a:xfrm>
          <a:prstGeom prst="rect">
            <a:avLst/>
          </a:prstGeom>
        </p:spPr>
        <p:txBody>
          <a:bodyPr wrap="square" tIns="36000" bIns="3600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3200" dirty="0" smtClean="0">
                <a:hlinkClick r:id="rId4" action="ppaction://hlinkfile"/>
              </a:rPr>
              <a:t>克里斯</a:t>
            </a:r>
            <a:r>
              <a:rPr lang="en-US" altLang="zh-CN" sz="3200" dirty="0" smtClean="0">
                <a:hlinkClick r:id="rId4" action="ppaction://hlinkfile"/>
              </a:rPr>
              <a:t>·</a:t>
            </a:r>
            <a:r>
              <a:rPr lang="zh-CN" altLang="en-US" sz="3200" dirty="0" smtClean="0">
                <a:hlinkClick r:id="rId4" action="ppaction://hlinkfile"/>
              </a:rPr>
              <a:t>安德森</a:t>
            </a:r>
            <a:r>
              <a:rPr lang="en-US" altLang="zh-CN" sz="3200" dirty="0" smtClean="0">
                <a:hlinkClick r:id="rId4" action="ppaction://hlinkfile"/>
              </a:rPr>
              <a:t>-</a:t>
            </a:r>
            <a:r>
              <a:rPr lang="zh-CN" altLang="en-US" sz="3200" dirty="0" smtClean="0">
                <a:hlinkClick r:id="rId4" action="ppaction://hlinkfile"/>
              </a:rPr>
              <a:t>新工业革命</a:t>
            </a:r>
            <a:endParaRPr lang="en-US" altLang="zh-CN" sz="3200" dirty="0" smtClean="0"/>
          </a:p>
        </p:txBody>
      </p:sp>
    </p:spTree>
    <p:extLst>
      <p:ext uri="{BB962C8B-B14F-4D97-AF65-F5344CB8AC3E}">
        <p14:creationId xmlns="" xmlns:p14="http://schemas.microsoft.com/office/powerpoint/2010/main" val="1785409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4_会议交流\2014\常州公开课_20140920\20140902公开课37票-正面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8002"/>
            <a:ext cx="9144000" cy="4014394"/>
          </a:xfrm>
          <a:prstGeom prst="rect">
            <a:avLst/>
          </a:prstGeom>
          <a:noFill/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696200" cy="563563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</a:rPr>
              <a:t>3D</a:t>
            </a:r>
            <a:r>
              <a:rPr lang="zh-CN" altLang="en-US" sz="3200" dirty="0">
                <a:solidFill>
                  <a:schemeClr val="tx1"/>
                </a:solidFill>
              </a:rPr>
              <a:t>打印与创</a:t>
            </a:r>
            <a:r>
              <a:rPr lang="zh-CN" altLang="en-US" sz="3200" dirty="0" smtClean="0">
                <a:solidFill>
                  <a:schemeClr val="tx1"/>
                </a:solidFill>
              </a:rPr>
              <a:t>客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pic>
        <p:nvPicPr>
          <p:cNvPr id="8" name="Picture 2" descr="IMG_4341"/>
          <p:cNvPicPr>
            <a:picLocks noChangeAspect="1" noChangeArrowheads="1"/>
          </p:cNvPicPr>
          <p:nvPr/>
        </p:nvPicPr>
        <p:blipFill>
          <a:blip r:embed="rId3"/>
          <a:srcRect l="11813" t="5441" r="14384"/>
          <a:stretch>
            <a:fillRect/>
          </a:stretch>
        </p:blipFill>
        <p:spPr bwMode="auto">
          <a:xfrm>
            <a:off x="7147429" y="5153114"/>
            <a:ext cx="1996572" cy="170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4343401" y="512497"/>
            <a:ext cx="4427220" cy="724164"/>
          </a:xfrm>
          <a:prstGeom prst="rect">
            <a:avLst/>
          </a:prstGeom>
        </p:spPr>
        <p:txBody>
          <a:bodyPr wrap="square" tIns="36000" bIns="3600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2800" dirty="0" smtClean="0">
                <a:hlinkClick r:id="rId4" action="ppaction://hlinkfile"/>
              </a:rPr>
              <a:t>新经济，新玩法之创客空间创始人王盛林</a:t>
            </a:r>
            <a:endParaRPr lang="en-US" altLang="zh-CN" sz="2800" dirty="0" smtClean="0"/>
          </a:p>
          <a:p>
            <a:pPr>
              <a:spcAft>
                <a:spcPts val="600"/>
              </a:spcAft>
            </a:pPr>
            <a:r>
              <a:rPr lang="zh-CN" altLang="en-US" sz="2800" dirty="0" smtClean="0">
                <a:hlinkClick r:id="rId5" action="ppaction://hlinkfile"/>
              </a:rPr>
              <a:t>王盛林</a:t>
            </a:r>
            <a:r>
              <a:rPr lang="en-US" altLang="zh-CN" sz="2800" dirty="0" smtClean="0">
                <a:hlinkClick r:id="rId5" action="ppaction://hlinkfile"/>
              </a:rPr>
              <a:t>-</a:t>
            </a:r>
            <a:r>
              <a:rPr lang="zh-CN" altLang="en-US" sz="2800" dirty="0" smtClean="0">
                <a:hlinkClick r:id="rId5" action="ppaction://hlinkfile"/>
              </a:rPr>
              <a:t>创客的世界</a:t>
            </a:r>
            <a:endParaRPr lang="en-US" altLang="zh-CN" sz="2800" dirty="0" smtClean="0"/>
          </a:p>
        </p:txBody>
      </p:sp>
    </p:spTree>
    <p:extLst>
      <p:ext uri="{BB962C8B-B14F-4D97-AF65-F5344CB8AC3E}">
        <p14:creationId xmlns="" xmlns:p14="http://schemas.microsoft.com/office/powerpoint/2010/main" val="1785409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</a:rPr>
              <a:t>3D</a:t>
            </a:r>
            <a:r>
              <a:rPr lang="zh-CN" altLang="en-US" sz="3200" dirty="0" smtClean="0">
                <a:solidFill>
                  <a:schemeClr val="tx1"/>
                </a:solidFill>
              </a:rPr>
              <a:t>打印使人人成为制造者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93208"/>
            <a:ext cx="8229600" cy="4800600"/>
          </a:xfrm>
        </p:spPr>
        <p:txBody>
          <a:bodyPr>
            <a:noAutofit/>
          </a:bodyPr>
          <a:lstStyle/>
          <a:p>
            <a:r>
              <a:rPr lang="zh-CN" altLang="en-US" sz="3200" dirty="0" smtClean="0"/>
              <a:t>以往：</a:t>
            </a:r>
            <a:endParaRPr lang="en-US" altLang="zh-CN" sz="3200" dirty="0" smtClean="0"/>
          </a:p>
          <a:p>
            <a:pPr lvl="1"/>
            <a:r>
              <a:rPr lang="zh-CN" altLang="en-US" sz="3200" dirty="0" smtClean="0"/>
              <a:t>眼高手低，想得到做不到</a:t>
            </a:r>
            <a:endParaRPr lang="en-US" altLang="zh-CN" sz="3200" dirty="0" smtClean="0"/>
          </a:p>
          <a:p>
            <a:pPr lvl="1"/>
            <a:r>
              <a:rPr lang="zh-CN" altLang="en-US" sz="3200" dirty="0" smtClean="0"/>
              <a:t>主要门槛：制造（往往无法制造，或者花十几万几十万去开模制造）</a:t>
            </a:r>
            <a:endParaRPr lang="en-US" altLang="zh-CN" sz="3200" dirty="0" smtClean="0"/>
          </a:p>
          <a:p>
            <a:endParaRPr lang="en-US" sz="1400" dirty="0"/>
          </a:p>
          <a:p>
            <a:r>
              <a:rPr lang="en-US" sz="3200" dirty="0"/>
              <a:t>3</a:t>
            </a:r>
            <a:r>
              <a:rPr lang="en-US" altLang="zh-CN" sz="3200" dirty="0"/>
              <a:t>D</a:t>
            </a:r>
            <a:r>
              <a:rPr lang="zh-CN" altLang="en-US" sz="3200" dirty="0"/>
              <a:t>打印时代：</a:t>
            </a:r>
            <a:endParaRPr lang="en-US" altLang="zh-CN" sz="3200" dirty="0"/>
          </a:p>
          <a:p>
            <a:pPr lvl="1"/>
            <a:r>
              <a:rPr lang="zh-CN" altLang="en-US" sz="3200" dirty="0"/>
              <a:t>所想即所得。只需一个按键，</a:t>
            </a:r>
            <a:r>
              <a:rPr lang="en-US" altLang="zh-CN" sz="3200" dirty="0"/>
              <a:t>3D</a:t>
            </a:r>
            <a:r>
              <a:rPr lang="zh-CN" altLang="en-US" sz="3200" dirty="0"/>
              <a:t>打印机帮你制造。</a:t>
            </a:r>
            <a:endParaRPr lang="en-US" altLang="zh-CN" sz="3200" dirty="0"/>
          </a:p>
          <a:p>
            <a:pPr lvl="1"/>
            <a:r>
              <a:rPr lang="zh-CN" altLang="en-US" sz="3200" dirty="0"/>
              <a:t>主要门槛：创意与</a:t>
            </a:r>
            <a:r>
              <a:rPr lang="zh-CN" altLang="en-US" sz="3200" dirty="0" smtClean="0"/>
              <a:t>设计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1017005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/>
                </a:solidFill>
              </a:rPr>
              <a:t>3D</a:t>
            </a:r>
            <a:r>
              <a:rPr lang="zh-CN" altLang="en-US" sz="2800" dirty="0" smtClean="0">
                <a:solidFill>
                  <a:schemeClr val="tx1"/>
                </a:solidFill>
              </a:rPr>
              <a:t>打印使人人成为制造者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93208"/>
            <a:ext cx="8229600" cy="4800600"/>
          </a:xfrm>
        </p:spPr>
        <p:txBody>
          <a:bodyPr>
            <a:normAutofit/>
          </a:bodyPr>
          <a:lstStyle/>
          <a:p>
            <a:endParaRPr lang="en-US" altLang="zh-CN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3075384" y="6003507"/>
            <a:ext cx="4572000" cy="56425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CN" altLang="en-US" dirty="0">
              <a:solidFill>
                <a:srgbClr val="000000"/>
              </a:solidFill>
            </a:endParaRPr>
          </a:p>
          <a:p>
            <a:r>
              <a:rPr lang="en-US" altLang="zh-CN" sz="2800" dirty="0"/>
              <a:t>3D</a:t>
            </a:r>
            <a:r>
              <a:rPr lang="zh-CN" altLang="en-US" sz="2800" dirty="0"/>
              <a:t>打印，自己制作四轴飞行器 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42" y="1604799"/>
            <a:ext cx="5039916" cy="45175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5543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/>
                </a:solidFill>
              </a:rPr>
              <a:t>3D</a:t>
            </a:r>
            <a:r>
              <a:rPr lang="zh-CN" altLang="en-US" sz="2800" dirty="0">
                <a:solidFill>
                  <a:schemeClr val="tx1"/>
                </a:solidFill>
              </a:rPr>
              <a:t>打印使人人成为制造者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2400" dirty="0" smtClean="0"/>
              <a:t>3D</a:t>
            </a:r>
            <a:r>
              <a:rPr lang="zh-CN" altLang="en-US" sz="2400" dirty="0" smtClean="0"/>
              <a:t>打印步行机器人</a:t>
            </a:r>
            <a:r>
              <a:rPr lang="en-US" altLang="zh-CN" sz="2400" dirty="0" err="1" smtClean="0"/>
              <a:t>Rapiro</a:t>
            </a:r>
            <a:endParaRPr lang="zh-CN" altLang="en-US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269" y="2407049"/>
            <a:ext cx="3564731" cy="3524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310" y="2407049"/>
            <a:ext cx="3564731" cy="3543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7577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/>
                </a:solidFill>
              </a:rPr>
              <a:t>3D</a:t>
            </a:r>
            <a:r>
              <a:rPr lang="zh-CN" altLang="en-US" sz="2800" dirty="0">
                <a:solidFill>
                  <a:schemeClr val="tx1"/>
                </a:solidFill>
              </a:rPr>
              <a:t>打印使人人成为制造者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660" y="1519238"/>
            <a:ext cx="5000625" cy="44672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48885" y="6136019"/>
            <a:ext cx="4692310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3D</a:t>
            </a:r>
            <a:r>
              <a:rPr lang="zh-CN" altLang="en-US" sz="2800" dirty="0"/>
              <a:t>打印的</a:t>
            </a:r>
            <a:r>
              <a:rPr lang="en-US" altLang="zh-CN" sz="2800" dirty="0"/>
              <a:t>3D</a:t>
            </a:r>
            <a:r>
              <a:rPr lang="zh-CN" altLang="en-US" sz="2800" dirty="0"/>
              <a:t>打印机：</a:t>
            </a:r>
            <a:r>
              <a:rPr lang="en-US" altLang="zh-CN" sz="2800" dirty="0" err="1"/>
              <a:t>RepRap</a:t>
            </a:r>
            <a:r>
              <a:rPr lang="en-US" altLang="zh-CN" sz="2800" dirty="0"/>
              <a:t> (</a:t>
            </a:r>
            <a:r>
              <a:rPr lang="zh-CN" altLang="en-US" sz="2800" dirty="0"/>
              <a:t>自我复制者</a:t>
            </a:r>
            <a:r>
              <a:rPr lang="en-US" altLang="zh-CN" sz="2800" dirty="0"/>
              <a:t>)</a:t>
            </a:r>
            <a:endParaRPr lang="zh-CN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58685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0" y="63500"/>
            <a:ext cx="56388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CN" sz="4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4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打印的显著优势</a:t>
            </a:r>
            <a:endParaRPr lang="zh-CN" altLang="en-US" sz="4800" baseline="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5" name="Picture 3" descr="C:\Users\Administrator\Desktop\图片1.png"/>
          <p:cNvPicPr>
            <a:picLocks noChangeAspect="1" noChangeArrowheads="1"/>
          </p:cNvPicPr>
          <p:nvPr/>
        </p:nvPicPr>
        <p:blipFill>
          <a:blip r:embed="rId2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gray">
          <a:xfrm>
            <a:off x="122238" y="141643"/>
            <a:ext cx="8736012" cy="86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</a:pPr>
            <a:r>
              <a:rPr lang="zh-CN" altLang="en-US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从云计算到云制造</a:t>
            </a:r>
            <a:endParaRPr lang="en-US" altLang="zh-CN" sz="3200" baseline="0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26" name="AutoShape 2" descr="http://image56.360doc.com/DownloadImg/2012/11/2314/28426577_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8" name="AutoShape 4" descr="http://image56.360doc.com/DownloadImg/2012/11/2314/28426577_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0" name="AutoShape 6" descr="http://image56.360doc.com/DownloadImg/2012/11/2314/28426577_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31" name="Picture 7" descr="C:\Users\tongjing\Desktop\28426577_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588" y="1028699"/>
            <a:ext cx="7405687" cy="5176369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2872025" y="6024176"/>
            <a:ext cx="3599062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latin typeface="宋体" pitchFamily="2" charset="-122"/>
                <a:ea typeface="宋体" pitchFamily="2" charset="-122"/>
              </a:rPr>
              <a:t>社会制造的网络与过程</a:t>
            </a:r>
            <a:endParaRPr lang="zh-CN" altLang="en-US" sz="400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0" y="63500"/>
            <a:ext cx="56388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CN" sz="4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4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打印的目前缺点</a:t>
            </a:r>
            <a:endParaRPr lang="zh-CN" altLang="en-US" sz="4800" baseline="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 bwMode="gray">
          <a:xfrm>
            <a:off x="633413" y="1341438"/>
            <a:ext cx="64389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None/>
              <a:defRPr/>
            </a:pPr>
            <a:r>
              <a:rPr lang="zh-CN" altLang="en-US" sz="2800" b="0" kern="0" baseline="0" dirty="0">
                <a:solidFill>
                  <a:srgbClr val="000000"/>
                </a:solidFill>
                <a:latin typeface="Arial"/>
                <a:ea typeface="宋体" pitchFamily="2" charset="-122"/>
              </a:rPr>
              <a:t>          </a:t>
            </a:r>
          </a:p>
        </p:txBody>
      </p:sp>
      <p:sp>
        <p:nvSpPr>
          <p:cNvPr id="76806" name="Oval 28"/>
          <p:cNvSpPr>
            <a:spLocks noChangeArrowheads="1"/>
          </p:cNvSpPr>
          <p:nvPr/>
        </p:nvSpPr>
        <p:spPr bwMode="gray">
          <a:xfrm>
            <a:off x="333375" y="2793491"/>
            <a:ext cx="958850" cy="209550"/>
          </a:xfrm>
          <a:prstGeom prst="ellipse">
            <a:avLst/>
          </a:prstGeom>
          <a:gradFill rotWithShape="1">
            <a:gsLst>
              <a:gs pos="0">
                <a:srgbClr val="969696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zh-CN" altLang="en-US" sz="2000" baseline="0" smtClean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gray">
          <a:xfrm>
            <a:off x="252413" y="1783841"/>
            <a:ext cx="1143000" cy="1065212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57255"/>
                  <a:invGamma/>
                </a:schemeClr>
              </a:gs>
            </a:gsLst>
            <a:path path="rect">
              <a:fillToRect l="100000" t="10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zh-CN" altLang="en-US" sz="2000" baseline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9" name="Oval 30"/>
          <p:cNvSpPr>
            <a:spLocks noChangeArrowheads="1"/>
          </p:cNvSpPr>
          <p:nvPr/>
        </p:nvSpPr>
        <p:spPr bwMode="gray">
          <a:xfrm>
            <a:off x="277813" y="1809241"/>
            <a:ext cx="1089025" cy="1017587"/>
          </a:xfrm>
          <a:prstGeom prst="ellipse">
            <a:avLst/>
          </a:prstGeom>
          <a:gradFill rotWithShape="1">
            <a:gsLst>
              <a:gs pos="0">
                <a:schemeClr val="accent2">
                  <a:alpha val="85001"/>
                </a:schemeClr>
              </a:gs>
              <a:gs pos="100000">
                <a:schemeClr val="accent2">
                  <a:gamma/>
                  <a:shade val="63529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zh-CN" altLang="en-US" sz="2000" baseline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10" name="Oval 31"/>
          <p:cNvSpPr>
            <a:spLocks noChangeArrowheads="1"/>
          </p:cNvSpPr>
          <p:nvPr/>
        </p:nvSpPr>
        <p:spPr bwMode="gray">
          <a:xfrm>
            <a:off x="319088" y="1845753"/>
            <a:ext cx="985837" cy="919163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2549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zh-CN" altLang="en-US" sz="2000" baseline="0">
              <a:solidFill>
                <a:srgbClr val="000000"/>
              </a:solidFill>
              <a:ea typeface="宋体" pitchFamily="2" charset="-122"/>
            </a:endParaRPr>
          </a:p>
        </p:txBody>
      </p:sp>
      <p:pic>
        <p:nvPicPr>
          <p:cNvPr id="76810" name="Picture 3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>
            <a:off x="466725" y="1987041"/>
            <a:ext cx="7239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1" name="Text Box 33"/>
          <p:cNvSpPr txBox="1">
            <a:spLocks noChangeArrowheads="1"/>
          </p:cNvSpPr>
          <p:nvPr/>
        </p:nvSpPr>
        <p:spPr bwMode="gray">
          <a:xfrm>
            <a:off x="538163" y="2053716"/>
            <a:ext cx="563562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3600" baseline="0" smtClean="0">
                <a:solidFill>
                  <a:srgbClr val="FFFFFF"/>
                </a:solidFill>
                <a:latin typeface="Verdana" pitchFamily="34" charset="0"/>
                <a:ea typeface="宋体" pitchFamily="2" charset="-122"/>
              </a:rPr>
              <a:t>1</a:t>
            </a:r>
            <a:endParaRPr lang="en-US" altLang="zh-CN" sz="3600" baseline="0" smtClean="0">
              <a:solidFill>
                <a:srgbClr val="FFFFFF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47115" name="TextBox 15"/>
          <p:cNvSpPr txBox="1">
            <a:spLocks noChangeArrowheads="1"/>
          </p:cNvSpPr>
          <p:nvPr/>
        </p:nvSpPr>
        <p:spPr bwMode="auto">
          <a:xfrm>
            <a:off x="1416050" y="1783841"/>
            <a:ext cx="7467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CN" altLang="en-US" sz="2400" b="0" baseline="0" dirty="0">
                <a:solidFill>
                  <a:srgbClr val="000000"/>
                </a:solidFill>
                <a:latin typeface="黑体"/>
                <a:ea typeface="黑体"/>
              </a:rPr>
              <a:t>一是与传统切削加工技术相比，产品尺寸精度和表面质量相差较大（制造精度一般仅相当于铸型），产品性能还达不到许多高端金属结构件的要求。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80988" y="3324610"/>
            <a:ext cx="1143000" cy="1295400"/>
            <a:chOff x="3024" y="2823"/>
            <a:chExt cx="973" cy="1113"/>
          </a:xfrm>
        </p:grpSpPr>
        <p:sp>
          <p:nvSpPr>
            <p:cNvPr id="76823" name="Oval 14"/>
            <p:cNvSpPr>
              <a:spLocks noChangeArrowheads="1"/>
            </p:cNvSpPr>
            <p:nvPr/>
          </p:nvSpPr>
          <p:spPr bwMode="gray">
            <a:xfrm>
              <a:off x="3120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en-US" sz="2000" baseline="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3" name="Oval 15"/>
            <p:cNvSpPr>
              <a:spLocks noChangeArrowheads="1"/>
            </p:cNvSpPr>
            <p:nvPr/>
          </p:nvSpPr>
          <p:spPr bwMode="gray">
            <a:xfrm>
              <a:off x="3024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2000" baseline="0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4" name="Oval 16"/>
            <p:cNvSpPr>
              <a:spLocks noChangeArrowheads="1"/>
            </p:cNvSpPr>
            <p:nvPr/>
          </p:nvSpPr>
          <p:spPr bwMode="gray">
            <a:xfrm>
              <a:off x="3046" y="2846"/>
              <a:ext cx="927" cy="92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85001"/>
                  </a:schemeClr>
                </a:gs>
                <a:gs pos="100000">
                  <a:schemeClr val="accent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2000" baseline="0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5" name="Oval 17"/>
            <p:cNvSpPr>
              <a:spLocks noChangeArrowheads="1"/>
            </p:cNvSpPr>
            <p:nvPr/>
          </p:nvSpPr>
          <p:spPr bwMode="gray">
            <a:xfrm>
              <a:off x="3081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2000" baseline="0">
                <a:solidFill>
                  <a:srgbClr val="000000"/>
                </a:solidFill>
                <a:ea typeface="宋体" pitchFamily="2" charset="-122"/>
              </a:endParaRPr>
            </a:p>
          </p:txBody>
        </p:sp>
        <p:pic>
          <p:nvPicPr>
            <p:cNvPr id="76827" name="Picture 18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3045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828" name="Text Box 19"/>
            <p:cNvSpPr txBox="1">
              <a:spLocks noChangeArrowheads="1"/>
            </p:cNvSpPr>
            <p:nvPr/>
          </p:nvSpPr>
          <p:spPr bwMode="gray">
            <a:xfrm>
              <a:off x="3255" y="3082"/>
              <a:ext cx="434" cy="5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3600" baseline="0" smtClean="0">
                  <a:solidFill>
                    <a:srgbClr val="FFFFFF"/>
                  </a:solidFill>
                  <a:latin typeface="Verdana" pitchFamily="34" charset="0"/>
                  <a:ea typeface="宋体" pitchFamily="2" charset="-122"/>
                </a:rPr>
                <a:t>2</a:t>
              </a:r>
              <a:endParaRPr lang="en-US" altLang="zh-CN" sz="3600" baseline="0" smtClean="0">
                <a:solidFill>
                  <a:srgbClr val="FFFFFF"/>
                </a:solidFill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47120" name="TextBox 37"/>
          <p:cNvSpPr txBox="1">
            <a:spLocks noChangeArrowheads="1"/>
          </p:cNvSpPr>
          <p:nvPr/>
        </p:nvSpPr>
        <p:spPr bwMode="auto">
          <a:xfrm>
            <a:off x="1462088" y="3396048"/>
            <a:ext cx="70294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CN" altLang="en-US" sz="2400" b="0" baseline="0" dirty="0">
                <a:solidFill>
                  <a:srgbClr val="000000"/>
                </a:solidFill>
                <a:latin typeface="黑体"/>
                <a:ea typeface="黑体"/>
              </a:rPr>
              <a:t>二是加工速度，以及大批量生产效率还比较低，不能完全满足工业领域的需求。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07975" y="4873625"/>
            <a:ext cx="1143000" cy="1295400"/>
            <a:chOff x="3024" y="2823"/>
            <a:chExt cx="973" cy="1113"/>
          </a:xfrm>
        </p:grpSpPr>
        <p:sp>
          <p:nvSpPr>
            <p:cNvPr id="76817" name="Oval 14"/>
            <p:cNvSpPr>
              <a:spLocks noChangeArrowheads="1"/>
            </p:cNvSpPr>
            <p:nvPr/>
          </p:nvSpPr>
          <p:spPr bwMode="gray">
            <a:xfrm>
              <a:off x="3120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en-US" sz="2000" baseline="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gray">
            <a:xfrm>
              <a:off x="3024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2000" baseline="0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4" name="Oval 16"/>
            <p:cNvSpPr>
              <a:spLocks noChangeArrowheads="1"/>
            </p:cNvSpPr>
            <p:nvPr/>
          </p:nvSpPr>
          <p:spPr bwMode="gray">
            <a:xfrm>
              <a:off x="3046" y="2846"/>
              <a:ext cx="927" cy="92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85001"/>
                  </a:schemeClr>
                </a:gs>
                <a:gs pos="100000">
                  <a:schemeClr val="accent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2000" baseline="0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gray">
            <a:xfrm>
              <a:off x="3081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2000" baseline="0">
                <a:solidFill>
                  <a:srgbClr val="000000"/>
                </a:solidFill>
                <a:ea typeface="宋体" pitchFamily="2" charset="-122"/>
              </a:endParaRPr>
            </a:p>
          </p:txBody>
        </p:sp>
        <p:pic>
          <p:nvPicPr>
            <p:cNvPr id="76821" name="Picture 18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3045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822" name="Text Box 19"/>
            <p:cNvSpPr txBox="1">
              <a:spLocks noChangeArrowheads="1"/>
            </p:cNvSpPr>
            <p:nvPr/>
          </p:nvSpPr>
          <p:spPr bwMode="gray">
            <a:xfrm>
              <a:off x="3255" y="3082"/>
              <a:ext cx="434" cy="5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3600" baseline="0" smtClean="0">
                  <a:solidFill>
                    <a:srgbClr val="FFFFFF"/>
                  </a:solidFill>
                  <a:latin typeface="Verdana" pitchFamily="34" charset="0"/>
                  <a:ea typeface="宋体" pitchFamily="2" charset="-122"/>
                </a:rPr>
                <a:t>3</a:t>
              </a:r>
              <a:endParaRPr lang="en-US" altLang="zh-CN" sz="3600" baseline="0" smtClean="0">
                <a:solidFill>
                  <a:srgbClr val="FFFFFF"/>
                </a:solidFill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28" name="TextBox 37"/>
          <p:cNvSpPr txBox="1">
            <a:spLocks noChangeArrowheads="1"/>
          </p:cNvSpPr>
          <p:nvPr/>
        </p:nvSpPr>
        <p:spPr bwMode="auto">
          <a:xfrm>
            <a:off x="1490663" y="4946650"/>
            <a:ext cx="70294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CN" altLang="en-US" sz="2400" b="0" baseline="0" dirty="0">
                <a:solidFill>
                  <a:srgbClr val="000000"/>
                </a:solidFill>
                <a:latin typeface="黑体"/>
                <a:ea typeface="黑体"/>
              </a:rPr>
              <a:t>三是设备和耗材成本仍然很高，如基于金属粉末的打印成本远高于传统制造。</a:t>
            </a:r>
          </a:p>
        </p:txBody>
      </p:sp>
      <p:pic>
        <p:nvPicPr>
          <p:cNvPr id="27" name="Picture 3" descr="C:\Users\Administrator\Desktop\图片1.png"/>
          <p:cNvPicPr>
            <a:picLocks noChangeAspect="1" noChangeArrowheads="1"/>
          </p:cNvPicPr>
          <p:nvPr/>
        </p:nvPicPr>
        <p:blipFill>
          <a:blip r:embed="rId3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  <p:sp>
        <p:nvSpPr>
          <p:cNvPr id="29" name="Rectangle 3"/>
          <p:cNvSpPr>
            <a:spLocks noChangeArrowheads="1"/>
          </p:cNvSpPr>
          <p:nvPr/>
        </p:nvSpPr>
        <p:spPr bwMode="gray">
          <a:xfrm>
            <a:off x="122238" y="1056043"/>
            <a:ext cx="87360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</a:pPr>
            <a:r>
              <a:rPr lang="zh-CN" altLang="en-US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目前</a:t>
            </a:r>
            <a:r>
              <a:rPr lang="en-US" altLang="zh-CN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3D</a:t>
            </a:r>
            <a:r>
              <a:rPr lang="zh-CN" altLang="en-US" sz="3200" baseline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打印技术的局限性：</a:t>
            </a:r>
            <a:endParaRPr lang="en-US" altLang="zh-CN" sz="3200" baseline="0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 animBg="1"/>
      <p:bldP spid="8" grpId="0" animBg="1"/>
      <p:bldP spid="9" grpId="0" animBg="1"/>
      <p:bldP spid="10" grpId="0" animBg="1"/>
      <p:bldP spid="76811" grpId="0"/>
      <p:bldP spid="47115" grpId="0"/>
      <p:bldP spid="47120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矩形 9"/>
          <p:cNvSpPr>
            <a:spLocks noChangeArrowheads="1"/>
          </p:cNvSpPr>
          <p:nvPr/>
        </p:nvSpPr>
        <p:spPr bwMode="auto">
          <a:xfrm>
            <a:off x="-36513" y="2998381"/>
            <a:ext cx="9180513" cy="1881963"/>
          </a:xfrm>
          <a:prstGeom prst="rect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 b="0" i="1" baseline="0" smtClean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-36513" y="0"/>
            <a:ext cx="9180513" cy="299838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 b="0" i="1" baseline="0">
              <a:solidFill>
                <a:srgbClr val="000000"/>
              </a:solidFill>
              <a:ea typeface="宋体" pitchFamily="2" charset="-122"/>
            </a:endParaRPr>
          </a:p>
        </p:txBody>
      </p:sp>
      <p:pic>
        <p:nvPicPr>
          <p:cNvPr id="3" name="aimg_4316" descr="comple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16" r="50000" b="13241"/>
          <a:stretch/>
        </p:blipFill>
        <p:spPr bwMode="auto">
          <a:xfrm>
            <a:off x="262631" y="481067"/>
            <a:ext cx="207834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7" name="aimg_3744" descr="image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/>
        </p:blipFill>
        <p:spPr bwMode="auto">
          <a:xfrm>
            <a:off x="4727222" y="481067"/>
            <a:ext cx="194007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0" y="3314590"/>
            <a:ext cx="895508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3D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打印</a:t>
            </a:r>
            <a:r>
              <a:rPr lang="zh-CN" altLang="en-US" sz="2400" b="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出任意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复杂设计形状</a:t>
            </a:r>
            <a:r>
              <a:rPr lang="zh-CN" altLang="en-US" sz="2400" b="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，传统制造工艺无法加工</a:t>
            </a:r>
          </a:p>
          <a:p>
            <a:r>
              <a:rPr lang="zh-CN" altLang="en-US" sz="2400" b="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复杂的内部中空、凹陷、互锁、大量细节图案的形状加工一次成型为一个整体，减少（或免除）零部件的装配</a:t>
            </a:r>
          </a:p>
        </p:txBody>
      </p:sp>
      <p:pic>
        <p:nvPicPr>
          <p:cNvPr id="7" name="aimg_4316" descr="comple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089"/>
          <a:stretch/>
        </p:blipFill>
        <p:spPr bwMode="auto">
          <a:xfrm>
            <a:off x="2606759" y="481067"/>
            <a:ext cx="179366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aimg_3744" descr="image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19" b="5440"/>
          <a:stretch/>
        </p:blipFill>
        <p:spPr bwMode="auto">
          <a:xfrm>
            <a:off x="7003566" y="481067"/>
            <a:ext cx="1940125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矩形 8"/>
          <p:cNvSpPr/>
          <p:nvPr/>
        </p:nvSpPr>
        <p:spPr>
          <a:xfrm>
            <a:off x="5180378" y="4933493"/>
            <a:ext cx="3634013" cy="135421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dirty="0" smtClean="0">
                <a:hlinkClick r:id="rId4" action="ppaction://hlinkfile"/>
              </a:rPr>
              <a:t>3D</a:t>
            </a:r>
            <a:r>
              <a:rPr lang="zh-CN" altLang="en-US" sz="4400" dirty="0" smtClean="0">
                <a:hlinkClick r:id="rId4" action="ppaction://hlinkfile"/>
              </a:rPr>
              <a:t>打印活动模型</a:t>
            </a:r>
            <a:endParaRPr lang="zh-CN" altLang="en-US" sz="4400" dirty="0" smtClean="0"/>
          </a:p>
          <a:p>
            <a:pPr>
              <a:lnSpc>
                <a:spcPct val="150000"/>
              </a:lnSpc>
            </a:pPr>
            <a:r>
              <a:rPr lang="en-US" altLang="zh-CN" sz="4400" dirty="0" smtClean="0">
                <a:hlinkClick r:id="rId5" action="ppaction://hlinkfile"/>
              </a:rPr>
              <a:t>3D</a:t>
            </a:r>
            <a:r>
              <a:rPr lang="zh-CN" altLang="en-US" sz="4400" dirty="0" smtClean="0">
                <a:hlinkClick r:id="rId5" action="ppaction://hlinkfile"/>
              </a:rPr>
              <a:t>打印电吉他</a:t>
            </a:r>
            <a:endParaRPr lang="en-US" altLang="zh-CN" sz="4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ChangeArrowheads="1"/>
          </p:cNvSpPr>
          <p:nvPr/>
        </p:nvSpPr>
        <p:spPr bwMode="gray">
          <a:xfrm>
            <a:off x="323850" y="1773238"/>
            <a:ext cx="87852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</a:pPr>
            <a:r>
              <a:rPr lang="zh-CN" altLang="en-US" sz="66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对</a:t>
            </a:r>
            <a:r>
              <a:rPr lang="en-US" altLang="zh-CN" sz="66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3D</a:t>
            </a:r>
            <a:r>
              <a:rPr lang="zh-CN" altLang="en-US" sz="66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打印的质疑</a:t>
            </a:r>
            <a:endParaRPr lang="en-US" altLang="zh-CN" sz="6600" baseline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marL="342900" indent="-342900" algn="ctr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</a:pPr>
            <a:r>
              <a:rPr lang="zh-CN" altLang="en-US" sz="6600" baseline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传统制造业大佬：</a:t>
            </a:r>
            <a:endParaRPr lang="en-US" altLang="zh-CN" sz="6600" baseline="0" smtClean="0">
              <a:solidFill>
                <a:srgbClr val="FF0000"/>
              </a:solidFill>
              <a:latin typeface="隶书" pitchFamily="49" charset="-122"/>
              <a:ea typeface="隶书" pitchFamily="49" charset="-122"/>
            </a:endParaRPr>
          </a:p>
          <a:p>
            <a:pPr marL="342900" indent="-342900" algn="ctr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</a:pPr>
            <a:r>
              <a:rPr lang="zh-CN" altLang="en-US" sz="6600" baseline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不看好</a:t>
            </a:r>
            <a:r>
              <a:rPr lang="en-US" altLang="zh-CN" sz="6600" baseline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3D</a:t>
            </a:r>
            <a:r>
              <a:rPr lang="zh-CN" altLang="en-US" sz="6600" baseline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打印</a:t>
            </a:r>
          </a:p>
        </p:txBody>
      </p:sp>
      <p:pic>
        <p:nvPicPr>
          <p:cNvPr id="3" name="Picture 3" descr="C:\Users\Administrator\Desktop\图片1.png"/>
          <p:cNvPicPr>
            <a:picLocks noChangeAspect="1" noChangeArrowheads="1"/>
          </p:cNvPicPr>
          <p:nvPr/>
        </p:nvPicPr>
        <p:blipFill>
          <a:blip r:embed="rId2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gray">
          <a:xfrm>
            <a:off x="0" y="1196975"/>
            <a:ext cx="100091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0" hangingPunct="0">
              <a:spcBef>
                <a:spcPct val="20000"/>
              </a:spcBef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sz="6000" i="0" baseline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富士康公司总裁郭台铭：</a:t>
            </a:r>
            <a:endParaRPr lang="en-US" altLang="zh-CN" sz="6000" i="0" baseline="0" dirty="0" smtClean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685800" indent="-685800" eaLnBrk="0" hangingPunct="0">
              <a:spcBef>
                <a:spcPct val="20000"/>
              </a:spcBef>
              <a:buClr>
                <a:srgbClr val="5B8CC1"/>
              </a:buClr>
              <a:buFont typeface="Wingdings" panose="05000000000000000000" pitchFamily="2" charset="2"/>
              <a:buChar char="u"/>
              <a:defRPr/>
            </a:pPr>
            <a:r>
              <a:rPr lang="en-US" altLang="zh-CN" sz="4400" i="0" baseline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3D</a:t>
            </a:r>
            <a:r>
              <a:rPr lang="zh-CN" altLang="en-US" sz="4400" i="0" baseline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打印无法用于大量生产</a:t>
            </a:r>
          </a:p>
          <a:p>
            <a:pPr marL="685800" indent="-685800" eaLnBrk="0" hangingPunct="0">
              <a:spcBef>
                <a:spcPct val="20000"/>
              </a:spcBef>
              <a:buClr>
                <a:srgbClr val="5B8CC1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4400" i="0" baseline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不能加入电子元件，且一摔就碎</a:t>
            </a:r>
            <a:endParaRPr lang="en-US" altLang="zh-CN" sz="4400" i="0" baseline="0" dirty="0" smtClean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8852" name="Picture 7" descr="201101300943351337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3860800"/>
            <a:ext cx="4027805" cy="299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Administrator\Desktop\图片1.png"/>
          <p:cNvPicPr>
            <a:picLocks noChangeAspect="1" noChangeArrowheads="1"/>
          </p:cNvPicPr>
          <p:nvPr/>
        </p:nvPicPr>
        <p:blipFill>
          <a:blip r:embed="rId3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blackWhite">
          <a:xfrm>
            <a:off x="323850" y="3165475"/>
            <a:ext cx="8496300" cy="14874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>
                  <a:alpha val="32999"/>
                </a:schemeClr>
              </a:gs>
              <a:gs pos="100000">
                <a:srgbClr val="4DB8DB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  <a:defRPr/>
            </a:pPr>
            <a:r>
              <a:rPr lang="zh-CN" altLang="en-US" sz="2600" baseline="0" dirty="0">
                <a:solidFill>
                  <a:srgbClr val="C00000"/>
                </a:solidFill>
                <a:latin typeface="黑体"/>
                <a:ea typeface="黑体"/>
              </a:rPr>
              <a:t>制造精度的提高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，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2000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年，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Objet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改进了传统的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SL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技术，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精度从最初的毫米级提升到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20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微米以下。现阶段，主流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的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3D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打印工艺的制造精度较早期已经大大提高。</a:t>
            </a:r>
            <a:endParaRPr lang="en-US" altLang="zh-CN" sz="2600" baseline="0" dirty="0">
              <a:solidFill>
                <a:srgbClr val="C00000"/>
              </a:solidFill>
              <a:latin typeface="黑体"/>
              <a:ea typeface="黑体"/>
            </a:endParaRP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blackWhite">
          <a:xfrm>
            <a:off x="323850" y="1435100"/>
            <a:ext cx="8496300" cy="157797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>
                  <a:alpha val="32999"/>
                </a:schemeClr>
              </a:gs>
              <a:gs pos="100000">
                <a:srgbClr val="4DB8DB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  <a:defRPr/>
            </a:pPr>
            <a:r>
              <a:rPr lang="zh-CN" altLang="en-US" sz="2600" baseline="0" dirty="0">
                <a:solidFill>
                  <a:srgbClr val="C00000"/>
                </a:solidFill>
                <a:latin typeface="黑体"/>
                <a:ea typeface="黑体"/>
              </a:rPr>
              <a:t>应用材料领域的不断拓宽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，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1990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年代，塑料材料带来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3D</a:t>
            </a: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打印的第一个迅速发展阶段。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21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世纪初，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DMLS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（直接金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属激光烧结）成为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3D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打印材料应用上另一个重要的突破。</a:t>
            </a:r>
            <a:endParaRPr lang="en-US" altLang="zh-CN" sz="2600" baseline="0" dirty="0">
              <a:solidFill>
                <a:srgbClr val="C00000"/>
              </a:solidFill>
              <a:latin typeface="黑体"/>
              <a:ea typeface="黑体"/>
            </a:endParaRP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blackWhite">
          <a:xfrm>
            <a:off x="323850" y="4813300"/>
            <a:ext cx="8496300" cy="14239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>
                  <a:alpha val="32999"/>
                </a:schemeClr>
              </a:gs>
              <a:gs pos="100000">
                <a:srgbClr val="4DB8DB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  <a:defRPr/>
            </a:pPr>
            <a:r>
              <a:rPr lang="zh-CN" altLang="en-US" sz="2600" baseline="0" dirty="0">
                <a:solidFill>
                  <a:srgbClr val="C00000"/>
                </a:solidFill>
                <a:latin typeface="黑体"/>
                <a:ea typeface="黑体"/>
              </a:rPr>
              <a:t>成型技术功能性方面的拓展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，</a:t>
            </a:r>
            <a:r>
              <a:rPr lang="en-US" altLang="zh-CN" sz="2600" baseline="0" dirty="0" err="1">
                <a:solidFill>
                  <a:srgbClr val="000000"/>
                </a:solidFill>
                <a:latin typeface="黑体"/>
                <a:ea typeface="黑体"/>
              </a:rPr>
              <a:t>ZCorp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、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Objet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开发的基于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多种材料的混合打印技术，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3D Systems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、</a:t>
            </a:r>
            <a:r>
              <a:rPr lang="en-US" altLang="zh-CN" sz="2600" baseline="0" dirty="0" err="1">
                <a:solidFill>
                  <a:srgbClr val="000000"/>
                </a:solidFill>
                <a:latin typeface="黑体"/>
                <a:ea typeface="黑体"/>
              </a:rPr>
              <a:t>Stratasys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开发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的多余材料自动清理和循环使用的工艺。</a:t>
            </a:r>
            <a:endParaRPr lang="en-US" altLang="zh-CN" sz="2600" baseline="0" dirty="0">
              <a:solidFill>
                <a:srgbClr val="C00000"/>
              </a:solidFill>
              <a:latin typeface="黑体"/>
              <a:ea typeface="黑体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blackWhite">
          <a:xfrm>
            <a:off x="179388" y="284163"/>
            <a:ext cx="8424862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关于“</a:t>
            </a:r>
            <a:r>
              <a:rPr lang="en-US" altLang="zh-CN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打印技术的可实现性”释疑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blackWhite">
          <a:xfrm>
            <a:off x="323850" y="3165475"/>
            <a:ext cx="8496300" cy="14874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>
                  <a:alpha val="32999"/>
                </a:schemeClr>
              </a:gs>
              <a:gs pos="100000">
                <a:srgbClr val="4DB8DB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  <a:defRPr/>
            </a:pPr>
            <a:r>
              <a:rPr lang="zh-CN" altLang="en-US" sz="2600" baseline="0" dirty="0">
                <a:solidFill>
                  <a:srgbClr val="C00000"/>
                </a:solidFill>
                <a:latin typeface="黑体"/>
                <a:ea typeface="黑体"/>
              </a:rPr>
              <a:t>打印材料成本的降低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，大公司材料的销售毛利率来看，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近些年来基本保持在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50%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以上，就利润空间而言，还有较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大的下降空间。</a:t>
            </a:r>
            <a:endParaRPr lang="en-US" altLang="zh-CN" sz="2600" baseline="0" dirty="0">
              <a:solidFill>
                <a:srgbClr val="C00000"/>
              </a:solidFill>
              <a:latin typeface="黑体"/>
              <a:ea typeface="黑体"/>
            </a:endParaRP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blackWhite">
          <a:xfrm>
            <a:off x="323850" y="1435100"/>
            <a:ext cx="8496300" cy="157797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>
                  <a:alpha val="32999"/>
                </a:schemeClr>
              </a:gs>
              <a:gs pos="100000">
                <a:srgbClr val="4DB8DB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  <a:defRPr/>
            </a:pPr>
            <a:r>
              <a:rPr lang="zh-CN" altLang="en-US" sz="2600" baseline="0" dirty="0">
                <a:solidFill>
                  <a:srgbClr val="C00000"/>
                </a:solidFill>
                <a:latin typeface="黑体"/>
                <a:ea typeface="黑体"/>
              </a:rPr>
              <a:t>制造速度不断加快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，以激光烧结为例，最初的加工速度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大致是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6 </a:t>
            </a:r>
            <a:r>
              <a:rPr lang="en-US" altLang="zh-CN" sz="2600" baseline="0" dirty="0" err="1">
                <a:solidFill>
                  <a:srgbClr val="000000"/>
                </a:solidFill>
                <a:latin typeface="黑体"/>
                <a:ea typeface="黑体"/>
              </a:rPr>
              <a:t>ccm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/h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，现阶段平均制造速度在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11~12 </a:t>
            </a:r>
            <a:r>
              <a:rPr lang="en-US" altLang="zh-CN" sz="2600" baseline="0" dirty="0" err="1">
                <a:solidFill>
                  <a:srgbClr val="000000"/>
                </a:solidFill>
                <a:latin typeface="黑体"/>
                <a:ea typeface="黑体"/>
              </a:rPr>
              <a:t>ccm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/h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。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而基于超声波焊接工艺的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3D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打印速度可以达到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492 </a:t>
            </a:r>
            <a:r>
              <a:rPr lang="en-US" altLang="zh-CN" sz="2600" baseline="0" dirty="0" err="1">
                <a:solidFill>
                  <a:srgbClr val="000000"/>
                </a:solidFill>
                <a:latin typeface="黑体"/>
                <a:ea typeface="黑体"/>
              </a:rPr>
              <a:t>ccm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/h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。</a:t>
            </a:r>
            <a:endParaRPr lang="en-US" altLang="zh-CN" sz="2600" baseline="0" dirty="0">
              <a:solidFill>
                <a:srgbClr val="C00000"/>
              </a:solidFill>
              <a:latin typeface="黑体"/>
              <a:ea typeface="黑体"/>
            </a:endParaRP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blackWhite">
          <a:xfrm>
            <a:off x="323850" y="4813300"/>
            <a:ext cx="8496300" cy="14239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>
                  <a:alpha val="32999"/>
                </a:schemeClr>
              </a:gs>
              <a:gs pos="100000">
                <a:srgbClr val="4DB8DB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  <a:defRPr/>
            </a:pPr>
            <a:r>
              <a:rPr lang="zh-CN" altLang="en-US" sz="2600" baseline="0" dirty="0">
                <a:solidFill>
                  <a:srgbClr val="C00000"/>
                </a:solidFill>
                <a:latin typeface="黑体"/>
                <a:ea typeface="黑体"/>
              </a:rPr>
              <a:t>产品设计的优化高经济性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，改进模具的设计，避免成品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率下滑。多个零部件的一体化设计（省去了组装过程、更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可靠）。“万能性”减少生产线数量。</a:t>
            </a:r>
            <a:endParaRPr lang="en-US" altLang="zh-CN" sz="2600" baseline="0" dirty="0">
              <a:solidFill>
                <a:srgbClr val="C00000"/>
              </a:solidFill>
              <a:latin typeface="黑体"/>
              <a:ea typeface="黑体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blackWhite">
          <a:xfrm>
            <a:off x="179388" y="284163"/>
            <a:ext cx="8424862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关于“</a:t>
            </a:r>
            <a:r>
              <a:rPr lang="en-US" altLang="zh-CN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打印技术的经济性”释疑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blackWhite">
          <a:xfrm>
            <a:off x="323850" y="3165475"/>
            <a:ext cx="8496300" cy="14874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>
                  <a:alpha val="32999"/>
                </a:schemeClr>
              </a:gs>
              <a:gs pos="100000">
                <a:srgbClr val="4DB8DB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  <a:defRPr/>
            </a:pPr>
            <a:r>
              <a:rPr lang="zh-CN" altLang="en-US" sz="2600" baseline="0" dirty="0">
                <a:solidFill>
                  <a:srgbClr val="C00000"/>
                </a:solidFill>
                <a:latin typeface="黑体"/>
                <a:ea typeface="黑体"/>
              </a:rPr>
              <a:t>工业消费领域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，预计以激光金属烧结为主要成型技术的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3D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打印设备，将会在未来工业领域的应用中获得相对较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快的发展。集中在产品设计和工具制造环节。</a:t>
            </a:r>
            <a:endParaRPr lang="en-US" altLang="zh-CN" sz="2600" baseline="0" dirty="0">
              <a:solidFill>
                <a:srgbClr val="C00000"/>
              </a:solidFill>
              <a:latin typeface="黑体"/>
              <a:ea typeface="黑体"/>
            </a:endParaRP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blackWhite">
          <a:xfrm>
            <a:off x="323850" y="1435100"/>
            <a:ext cx="8496300" cy="157797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>
                  <a:alpha val="32999"/>
                </a:schemeClr>
              </a:gs>
              <a:gs pos="100000">
                <a:srgbClr val="4DB8DB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  <a:defRPr/>
            </a:pPr>
            <a:r>
              <a:rPr lang="zh-CN" altLang="en-US" sz="2600" baseline="0" dirty="0">
                <a:solidFill>
                  <a:srgbClr val="C00000"/>
                </a:solidFill>
                <a:latin typeface="黑体"/>
                <a:ea typeface="黑体"/>
              </a:rPr>
              <a:t>个人制造领域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，在个人家庭领域，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3D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打印行业预计仍会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保持相对较高的增速，拉动个人使用的桌面级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3D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打印机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以及材料的需求。</a:t>
            </a:r>
            <a:endParaRPr lang="en-US" altLang="zh-CN" sz="2600" baseline="0" dirty="0">
              <a:solidFill>
                <a:srgbClr val="C00000"/>
              </a:solidFill>
              <a:latin typeface="黑体"/>
              <a:ea typeface="黑体"/>
            </a:endParaRP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blackWhite">
          <a:xfrm>
            <a:off x="323850" y="4813300"/>
            <a:ext cx="8496300" cy="14239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>
                  <a:alpha val="32999"/>
                </a:schemeClr>
              </a:gs>
              <a:gs pos="100000">
                <a:srgbClr val="4DB8DB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综上，整个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3D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打印产业链都存在巨大的潜在发展空间。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长期需求增长而言，相对看好上游打印材料和个人</a:t>
            </a:r>
            <a:r>
              <a:rPr lang="en-US" altLang="zh-CN" sz="2600" baseline="0" dirty="0">
                <a:solidFill>
                  <a:srgbClr val="000000"/>
                </a:solidFill>
                <a:latin typeface="黑体"/>
                <a:ea typeface="黑体"/>
              </a:rPr>
              <a:t>3D</a:t>
            </a: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打印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2600" baseline="0" dirty="0">
                <a:solidFill>
                  <a:srgbClr val="000000"/>
                </a:solidFill>
                <a:latin typeface="黑体"/>
                <a:ea typeface="黑体"/>
              </a:rPr>
              <a:t>设备的制造企业。</a:t>
            </a:r>
            <a:endParaRPr lang="en-US" altLang="zh-CN" sz="2600" baseline="0" dirty="0">
              <a:solidFill>
                <a:srgbClr val="000000"/>
              </a:solidFill>
              <a:latin typeface="黑体"/>
              <a:ea typeface="黑体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blackWhite">
          <a:xfrm>
            <a:off x="179388" y="284163"/>
            <a:ext cx="8424862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关于“</a:t>
            </a:r>
            <a:r>
              <a:rPr lang="en-US" altLang="zh-CN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2800" baseline="0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rPr>
              <a:t>打印产业的成长性”释疑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ChangeArrowheads="1"/>
          </p:cNvSpPr>
          <p:nvPr/>
        </p:nvSpPr>
        <p:spPr bwMode="gray">
          <a:xfrm>
            <a:off x="228600" y="2205038"/>
            <a:ext cx="8736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</a:pPr>
            <a:r>
              <a:rPr lang="zh-CN" altLang="en-US" sz="32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“所有重要的科技都是在短时间内被过度炒热，其功能性也被高估，但从长期来看，他们造成的影响却远被低估。”       </a:t>
            </a:r>
            <a:endParaRPr lang="en-US" altLang="zh-CN" sz="3200" baseline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</a:pPr>
            <a:r>
              <a:rPr lang="zh-CN" altLang="en-US" sz="32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             </a:t>
            </a:r>
            <a:endParaRPr lang="en-US" altLang="zh-CN" sz="3200" baseline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marL="342900" indent="-342900" algn="ctr" eaLnBrk="0" hangingPunct="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</a:pPr>
            <a:r>
              <a:rPr lang="zh-CN" altLang="en-US" sz="32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         ──美国</a:t>
            </a:r>
            <a:r>
              <a:rPr lang="en-US" altLang="zh-CN" sz="32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32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连线</a:t>
            </a:r>
            <a:r>
              <a:rPr lang="en-US" altLang="zh-CN" sz="32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3200" baseline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杂志前主编安德森</a:t>
            </a:r>
            <a:endParaRPr lang="en-US" altLang="zh-CN" sz="3200" baseline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" name="Picture 3" descr="C:\Users\Administrator\Desktop\图片1.png"/>
          <p:cNvPicPr>
            <a:picLocks noChangeAspect="1" noChangeArrowheads="1"/>
          </p:cNvPicPr>
          <p:nvPr/>
        </p:nvPicPr>
        <p:blipFill>
          <a:blip r:embed="rId2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图片1.png"/>
          <p:cNvPicPr>
            <a:picLocks noChangeAspect="1" noChangeArrowheads="1"/>
          </p:cNvPicPr>
          <p:nvPr/>
        </p:nvPicPr>
        <p:blipFill>
          <a:blip r:embed="rId3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  <p:pic>
        <p:nvPicPr>
          <p:cNvPr id="201730" name="Picture 2" descr="http://www.mtd.com.cn/Upload/2012/10/24/20121024092539.jpg"/>
          <p:cNvPicPr>
            <a:picLocks noChangeAspect="1" noChangeArrowheads="1"/>
          </p:cNvPicPr>
          <p:nvPr/>
        </p:nvPicPr>
        <p:blipFill>
          <a:blip r:embed="rId4"/>
          <a:srcRect l="9037" t="20089" r="4444" b="8605"/>
          <a:stretch>
            <a:fillRect/>
          </a:stretch>
        </p:blipFill>
        <p:spPr bwMode="auto">
          <a:xfrm>
            <a:off x="25399" y="939800"/>
            <a:ext cx="9094887" cy="5613400"/>
          </a:xfrm>
          <a:prstGeom prst="rect">
            <a:avLst/>
          </a:prstGeo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69888" y="150813"/>
            <a:ext cx="7931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aseline="0" dirty="0" smtClean="0">
                <a:latin typeface="Arial Bold" charset="0"/>
                <a:ea typeface="宋体" charset="-122"/>
              </a:rPr>
              <a:t>Gartner</a:t>
            </a:r>
            <a:r>
              <a:rPr lang="zh-CN" altLang="en-US" sz="3200" baseline="0" dirty="0" smtClean="0">
                <a:latin typeface="Arial Bold" charset="0"/>
                <a:ea typeface="宋体" charset="-122"/>
              </a:rPr>
              <a:t>新兴技术成熟度曲线</a:t>
            </a:r>
            <a:endParaRPr lang="zh-CN" altLang="en-US" sz="3200" baseline="0" dirty="0">
              <a:latin typeface="Arial Bold" charset="0"/>
              <a:ea typeface="宋体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500" y="1117600"/>
            <a:ext cx="7366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宋体" pitchFamily="2" charset="-122"/>
                <a:ea typeface="宋体" pitchFamily="2" charset="-122"/>
              </a:rPr>
              <a:t>期望</a:t>
            </a:r>
            <a:endParaRPr lang="zh-CN" altLang="en-US" sz="28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4600" y="6223000"/>
            <a:ext cx="7366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宋体" pitchFamily="2" charset="-122"/>
                <a:ea typeface="宋体" pitchFamily="2" charset="-122"/>
              </a:rPr>
              <a:t>时间</a:t>
            </a:r>
            <a:endParaRPr lang="zh-CN" altLang="en-US" sz="280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irisable.com/wp-content/uploads/gartner-emerging-tech-2013.png"/>
          <p:cNvPicPr>
            <a:picLocks noChangeAspect="1" noChangeArrowheads="1"/>
          </p:cNvPicPr>
          <p:nvPr/>
        </p:nvPicPr>
        <p:blipFill>
          <a:blip r:embed="rId3"/>
          <a:srcRect l="5909" t="927" r="2093"/>
          <a:stretch>
            <a:fillRect/>
          </a:stretch>
        </p:blipFill>
        <p:spPr bwMode="auto">
          <a:xfrm>
            <a:off x="12700" y="279399"/>
            <a:ext cx="9118600" cy="62629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2.hexunimg.cn/2014-08-14/1675261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6442" y="1381759"/>
            <a:ext cx="6006687" cy="4805349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964095" y="249129"/>
            <a:ext cx="7384775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4400" dirty="0" smtClean="0">
                <a:hlinkClick r:id="rId4" action="ppaction://hlinkfile"/>
              </a:rPr>
              <a:t>解码财商</a:t>
            </a:r>
            <a:r>
              <a:rPr lang="en-US" altLang="zh-CN" sz="4400" dirty="0" smtClean="0">
                <a:hlinkClick r:id="rId4" action="ppaction://hlinkfile"/>
              </a:rPr>
              <a:t>:3d</a:t>
            </a:r>
            <a:r>
              <a:rPr lang="zh-CN" altLang="en-US" sz="4400" dirty="0" smtClean="0">
                <a:hlinkClick r:id="rId4" action="ppaction://hlinkfile"/>
              </a:rPr>
              <a:t>打印 印车印房赚钞票</a:t>
            </a:r>
            <a:r>
              <a:rPr lang="en-US" altLang="zh-CN" sz="4400" dirty="0" smtClean="0">
                <a:hlinkClick r:id="rId4" action="ppaction://hlinkfile"/>
              </a:rPr>
              <a:t>-</a:t>
            </a:r>
            <a:r>
              <a:rPr lang="zh-CN" altLang="en-US" sz="4400" dirty="0" smtClean="0">
                <a:hlinkClick r:id="rId4" action="ppaction://hlinkfile"/>
              </a:rPr>
              <a:t>和讯视频</a:t>
            </a:r>
            <a:endParaRPr lang="en-US" altLang="zh-CN" sz="4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4663" y="1114956"/>
            <a:ext cx="8229600" cy="1143000"/>
          </a:xfrm>
          <a:noFill/>
          <a:effectLst>
            <a:outerShdw dist="17961" dir="2700000" algn="ctr" rotWithShape="0">
              <a:schemeClr val="bg2">
                <a:alpha val="74997"/>
              </a:schemeClr>
            </a:outerShdw>
          </a:effectLst>
        </p:spPr>
        <p:txBody>
          <a:bodyPr anchor="t"/>
          <a:lstStyle/>
          <a:p>
            <a:pPr algn="ctr"/>
            <a:r>
              <a:rPr lang="en-US" altLang="zh-CN" sz="5400" dirty="0" smtClean="0">
                <a:effectLst/>
                <a:ea typeface="ＭＳ Ｐゴシック" pitchFamily="34" charset="-128"/>
              </a:rPr>
              <a:t>Thanks</a:t>
            </a:r>
          </a:p>
        </p:txBody>
      </p:sp>
      <p:sp>
        <p:nvSpPr>
          <p:cNvPr id="3" name="内容占位符 1"/>
          <p:cNvSpPr txBox="1">
            <a:spLocks/>
          </p:cNvSpPr>
          <p:nvPr/>
        </p:nvSpPr>
        <p:spPr bwMode="auto">
          <a:xfrm>
            <a:off x="457200" y="2220000"/>
            <a:ext cx="8229600" cy="82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defRPr/>
            </a:pPr>
            <a:r>
              <a:rPr lang="en-US" altLang="zh-CN" sz="3200" b="0" baseline="0" dirty="0" smtClean="0">
                <a:solidFill>
                  <a:schemeClr val="bg2"/>
                </a:solidFill>
              </a:rPr>
              <a:t>tongjing.cn@gmail.com</a:t>
            </a:r>
          </a:p>
          <a:p>
            <a:pPr algn="ctr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defRPr/>
            </a:pPr>
            <a:endParaRPr lang="en-US" altLang="zh-CN" sz="3200" b="0" baseline="0" dirty="0" smtClean="0">
              <a:solidFill>
                <a:schemeClr val="bg2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7" name="Picture 3" descr="C:\Users\Administrator\Desktop\图片1.png"/>
          <p:cNvPicPr>
            <a:picLocks noChangeAspect="1" noChangeArrowheads="1"/>
          </p:cNvPicPr>
          <p:nvPr/>
        </p:nvPicPr>
        <p:blipFill>
          <a:blip r:embed="rId3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  <p:pic>
        <p:nvPicPr>
          <p:cNvPr id="45060" name="Picture 4" descr="http://assets.inhabitat.com/wp-content/blogs.dir/1/files/2014/01/3D-house-printer-Contour-Crafting-2.jpg"/>
          <p:cNvPicPr>
            <a:picLocks noChangeAspect="1" noChangeArrowheads="1"/>
          </p:cNvPicPr>
          <p:nvPr/>
        </p:nvPicPr>
        <p:blipFill>
          <a:blip r:embed="rId4"/>
          <a:srcRect t="21726" b="4794"/>
          <a:stretch>
            <a:fillRect/>
          </a:stretch>
        </p:blipFill>
        <p:spPr bwMode="auto">
          <a:xfrm>
            <a:off x="46246" y="3319671"/>
            <a:ext cx="9060757" cy="349356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图片1.png"/>
          <p:cNvPicPr>
            <a:picLocks noChangeAspect="1" noChangeArrowheads="1"/>
          </p:cNvPicPr>
          <p:nvPr/>
        </p:nvPicPr>
        <p:blipFill>
          <a:blip r:embed="rId2"/>
          <a:srcRect l="9111"/>
          <a:stretch>
            <a:fillRect/>
          </a:stretch>
        </p:blipFill>
        <p:spPr bwMode="auto">
          <a:xfrm>
            <a:off x="0" y="0"/>
            <a:ext cx="9144000" cy="977030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69888" y="150813"/>
            <a:ext cx="7931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aseline="0" dirty="0" smtClean="0">
                <a:solidFill>
                  <a:schemeClr val="bg2"/>
                </a:solidFill>
                <a:latin typeface="Arial Bold" charset="0"/>
                <a:ea typeface="宋体" charset="-122"/>
              </a:rPr>
              <a:t>三维打印的应用</a:t>
            </a:r>
            <a:endParaRPr lang="zh-CN" altLang="en-US" sz="3200" baseline="0" dirty="0">
              <a:solidFill>
                <a:schemeClr val="bg2"/>
              </a:solidFill>
              <a:latin typeface="Arial Bold" charset="0"/>
              <a:ea typeface="宋体" charset="-122"/>
            </a:endParaRPr>
          </a:p>
        </p:txBody>
      </p:sp>
      <p:pic>
        <p:nvPicPr>
          <p:cNvPr id="4" name="Picture 2" descr="应用比重"/>
          <p:cNvPicPr>
            <a:picLocks noChangeAspect="1" noChangeArrowheads="1"/>
          </p:cNvPicPr>
          <p:nvPr/>
        </p:nvPicPr>
        <p:blipFill>
          <a:blip r:embed="rId3"/>
          <a:srcRect r="1744"/>
          <a:stretch>
            <a:fillRect/>
          </a:stretch>
        </p:blipFill>
        <p:spPr bwMode="auto">
          <a:xfrm>
            <a:off x="56207" y="1377155"/>
            <a:ext cx="9055894" cy="421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-6350"/>
            <a:ext cx="91932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6" name="TextBox 8"/>
          <p:cNvSpPr txBox="1">
            <a:spLocks noChangeArrowheads="1"/>
          </p:cNvSpPr>
          <p:nvPr/>
        </p:nvSpPr>
        <p:spPr bwMode="auto">
          <a:xfrm>
            <a:off x="0" y="4995987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3D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打印用于产品快速开发</a:t>
            </a:r>
          </a:p>
          <a:p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创客打印的钢铁侠头盔，开发和微调花了</a:t>
            </a:r>
            <a:r>
              <a:rPr lang="en-US" altLang="zh-CN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100</a:t>
            </a:r>
            <a:r>
              <a:rPr lang="zh-CN" altLang="en-US" sz="2800" baseline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小时</a:t>
            </a: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563" y="238125"/>
            <a:ext cx="31083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3"/>
          <p:cNvPicPr>
            <a:picLocks noChangeAspect="1" noChangeArrowheads="1"/>
          </p:cNvPicPr>
          <p:nvPr/>
        </p:nvPicPr>
        <p:blipFill>
          <a:blip r:embed="rId4"/>
          <a:srcRect l="13068" r="31192"/>
          <a:stretch>
            <a:fillRect/>
          </a:stretch>
        </p:blipFill>
        <p:spPr bwMode="auto">
          <a:xfrm>
            <a:off x="4364038" y="158750"/>
            <a:ext cx="45847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5481437" y="5914802"/>
            <a:ext cx="3004617" cy="677108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 smtClean="0">
                <a:solidFill>
                  <a:schemeClr val="bg2"/>
                </a:solidFill>
                <a:hlinkClick r:id="rId5" action="ppaction://hlinkfile"/>
              </a:rPr>
              <a:t>头盔</a:t>
            </a:r>
            <a:r>
              <a:rPr lang="zh-CN" altLang="en-US" sz="4400" dirty="0" smtClean="0">
                <a:solidFill>
                  <a:schemeClr val="bg2"/>
                </a:solidFill>
              </a:rPr>
              <a:t>、</a:t>
            </a:r>
            <a:r>
              <a:rPr lang="zh-CN" altLang="en-US" sz="4400" dirty="0" smtClean="0">
                <a:solidFill>
                  <a:schemeClr val="bg2"/>
                </a:solidFill>
                <a:hlinkClick r:id="rId6" action="ppaction://hlinkfile"/>
              </a:rPr>
              <a:t>盔甲</a:t>
            </a:r>
            <a:endParaRPr lang="zh-CN" altLang="en-US" sz="4400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DOUGLAS@NTPVSUSW1V000000" val="3490"/>
</p:tagLst>
</file>

<file path=ppt/theme/theme1.xml><?xml version="1.0" encoding="utf-8"?>
<a:theme xmlns:a="http://schemas.openxmlformats.org/drawingml/2006/main" name="Custom Design">
  <a:themeElements>
    <a:clrScheme name="自定义 3">
      <a:dk1>
        <a:srgbClr val="581D56"/>
      </a:dk1>
      <a:lt1>
        <a:srgbClr val="917733"/>
      </a:lt1>
      <a:dk2>
        <a:srgbClr val="473715"/>
      </a:dk2>
      <a:lt2>
        <a:srgbClr val="F2F39F"/>
      </a:lt2>
      <a:accent1>
        <a:srgbClr val="DCE165"/>
      </a:accent1>
      <a:accent2>
        <a:srgbClr val="227A4D"/>
      </a:accent2>
      <a:accent3>
        <a:srgbClr val="89A787"/>
      </a:accent3>
      <a:accent4>
        <a:srgbClr val="DADADA"/>
      </a:accent4>
      <a:accent5>
        <a:srgbClr val="C7DCF3"/>
      </a:accent5>
      <a:accent6>
        <a:srgbClr val="C7AEB6"/>
      </a:accent6>
      <a:hlink>
        <a:srgbClr val="6BA3DF"/>
      </a:hlink>
      <a:folHlink>
        <a:srgbClr val="266BB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ordridesign.com">
  <a:themeElements>
    <a:clrScheme name="nordridesign.com 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5B8CC1"/>
      </a:accent1>
      <a:accent2>
        <a:srgbClr val="2A5682"/>
      </a:accent2>
      <a:accent3>
        <a:srgbClr val="FFFFFF"/>
      </a:accent3>
      <a:accent4>
        <a:srgbClr val="000000"/>
      </a:accent4>
      <a:accent5>
        <a:srgbClr val="B5C5DD"/>
      </a:accent5>
      <a:accent6>
        <a:srgbClr val="254D75"/>
      </a:accent6>
      <a:hlink>
        <a:srgbClr val="002850"/>
      </a:hlink>
      <a:folHlink>
        <a:srgbClr val="2A94FE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algn="ctr">
          <a:solidFill>
            <a:schemeClr val="tx1"/>
          </a:solidFill>
          <a:round/>
          <a:headEnd/>
          <a:tailEnd/>
        </a:ln>
      </a:spPr>
      <a:bodyPr/>
      <a:lstStyle>
        <a:defPPr>
          <a:defRPr b="0" i="1" baseline="0" smtClean="0">
            <a:solidFill>
              <a:srgbClr val="000000"/>
            </a:solidFill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NordriDesign_免费商务模板系列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8A2D"/>
        </a:accent6>
        <a:hlink>
          <a:srgbClr val="463900"/>
        </a:hlink>
        <a:folHlink>
          <a:srgbClr val="FFE6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021"/>
        </a:accent1>
        <a:accent2>
          <a:srgbClr val="DA5800"/>
        </a:accent2>
        <a:accent3>
          <a:srgbClr val="FFFFFF"/>
        </a:accent3>
        <a:accent4>
          <a:srgbClr val="000000"/>
        </a:accent4>
        <a:accent5>
          <a:srgbClr val="FFC6AB"/>
        </a:accent5>
        <a:accent6>
          <a:srgbClr val="C54F00"/>
        </a:accent6>
        <a:hlink>
          <a:srgbClr val="963D00"/>
        </a:hlink>
        <a:folHlink>
          <a:srgbClr val="FFAD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5B8CC1"/>
        </a:accent1>
        <a:accent2>
          <a:srgbClr val="2A5682"/>
        </a:accent2>
        <a:accent3>
          <a:srgbClr val="FFFFFF"/>
        </a:accent3>
        <a:accent4>
          <a:srgbClr val="000000"/>
        </a:accent4>
        <a:accent5>
          <a:srgbClr val="B5C5DD"/>
        </a:accent5>
        <a:accent6>
          <a:srgbClr val="254D75"/>
        </a:accent6>
        <a:hlink>
          <a:srgbClr val="002850"/>
        </a:hlink>
        <a:folHlink>
          <a:srgbClr val="2A94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1C1C1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F59B8"/>
        </a:accent1>
        <a:accent2>
          <a:srgbClr val="884183"/>
        </a:accent2>
        <a:accent3>
          <a:srgbClr val="FFFFFF"/>
        </a:accent3>
        <a:accent4>
          <a:srgbClr val="000000"/>
        </a:accent4>
        <a:accent5>
          <a:srgbClr val="DCB5D8"/>
        </a:accent5>
        <a:accent6>
          <a:srgbClr val="7B3A76"/>
        </a:accent6>
        <a:hlink>
          <a:srgbClr val="371535"/>
        </a:hlink>
        <a:folHlink>
          <a:srgbClr val="C468B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517"/>
        </a:accent1>
        <a:accent2>
          <a:srgbClr val="BC000D"/>
        </a:accent2>
        <a:accent3>
          <a:srgbClr val="FFFFFF"/>
        </a:accent3>
        <a:accent4>
          <a:srgbClr val="000000"/>
        </a:accent4>
        <a:accent5>
          <a:srgbClr val="FFAAAB"/>
        </a:accent5>
        <a:accent6>
          <a:srgbClr val="AA000B"/>
        </a:accent6>
        <a:hlink>
          <a:srgbClr val="3A0004"/>
        </a:hlink>
        <a:folHlink>
          <a:srgbClr val="FF3B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7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DFE0BE"/>
        </a:accent1>
        <a:accent2>
          <a:srgbClr val="D1D46B"/>
        </a:accent2>
        <a:accent3>
          <a:srgbClr val="FFFFFF"/>
        </a:accent3>
        <a:accent4>
          <a:srgbClr val="000000"/>
        </a:accent4>
        <a:accent5>
          <a:srgbClr val="ECEDDB"/>
        </a:accent5>
        <a:accent6>
          <a:srgbClr val="BDC060"/>
        </a:accent6>
        <a:hlink>
          <a:srgbClr val="3A3B11"/>
        </a:hlink>
        <a:folHlink>
          <a:srgbClr val="DDDF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8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6FC01E"/>
        </a:accent1>
        <a:accent2>
          <a:srgbClr val="4F7913"/>
        </a:accent2>
        <a:accent3>
          <a:srgbClr val="FFFFFF"/>
        </a:accent3>
        <a:accent4>
          <a:srgbClr val="000000"/>
        </a:accent4>
        <a:accent5>
          <a:srgbClr val="BBDCAB"/>
        </a:accent5>
        <a:accent6>
          <a:srgbClr val="476D10"/>
        </a:accent6>
        <a:hlink>
          <a:srgbClr val="26420A"/>
        </a:hlink>
        <a:folHlink>
          <a:srgbClr val="7BD5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ordridesign.com">
  <a:themeElements>
    <a:clrScheme name="nordridesign.com 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5B8CC1"/>
      </a:accent1>
      <a:accent2>
        <a:srgbClr val="2A5682"/>
      </a:accent2>
      <a:accent3>
        <a:srgbClr val="FFFFFF"/>
      </a:accent3>
      <a:accent4>
        <a:srgbClr val="000000"/>
      </a:accent4>
      <a:accent5>
        <a:srgbClr val="B5C5DD"/>
      </a:accent5>
      <a:accent6>
        <a:srgbClr val="254D75"/>
      </a:accent6>
      <a:hlink>
        <a:srgbClr val="002850"/>
      </a:hlink>
      <a:folHlink>
        <a:srgbClr val="2A94FE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NordriDesign_免费商务模板系列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8A2D"/>
        </a:accent6>
        <a:hlink>
          <a:srgbClr val="463900"/>
        </a:hlink>
        <a:folHlink>
          <a:srgbClr val="FFE6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021"/>
        </a:accent1>
        <a:accent2>
          <a:srgbClr val="DA5800"/>
        </a:accent2>
        <a:accent3>
          <a:srgbClr val="FFFFFF"/>
        </a:accent3>
        <a:accent4>
          <a:srgbClr val="000000"/>
        </a:accent4>
        <a:accent5>
          <a:srgbClr val="FFC6AB"/>
        </a:accent5>
        <a:accent6>
          <a:srgbClr val="C54F00"/>
        </a:accent6>
        <a:hlink>
          <a:srgbClr val="963D00"/>
        </a:hlink>
        <a:folHlink>
          <a:srgbClr val="FFAD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5B8CC1"/>
        </a:accent1>
        <a:accent2>
          <a:srgbClr val="2A5682"/>
        </a:accent2>
        <a:accent3>
          <a:srgbClr val="FFFFFF"/>
        </a:accent3>
        <a:accent4>
          <a:srgbClr val="000000"/>
        </a:accent4>
        <a:accent5>
          <a:srgbClr val="B5C5DD"/>
        </a:accent5>
        <a:accent6>
          <a:srgbClr val="254D75"/>
        </a:accent6>
        <a:hlink>
          <a:srgbClr val="002850"/>
        </a:hlink>
        <a:folHlink>
          <a:srgbClr val="2A94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1C1C1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F59B8"/>
        </a:accent1>
        <a:accent2>
          <a:srgbClr val="884183"/>
        </a:accent2>
        <a:accent3>
          <a:srgbClr val="FFFFFF"/>
        </a:accent3>
        <a:accent4>
          <a:srgbClr val="000000"/>
        </a:accent4>
        <a:accent5>
          <a:srgbClr val="DCB5D8"/>
        </a:accent5>
        <a:accent6>
          <a:srgbClr val="7B3A76"/>
        </a:accent6>
        <a:hlink>
          <a:srgbClr val="371535"/>
        </a:hlink>
        <a:folHlink>
          <a:srgbClr val="C468B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517"/>
        </a:accent1>
        <a:accent2>
          <a:srgbClr val="BC000D"/>
        </a:accent2>
        <a:accent3>
          <a:srgbClr val="FFFFFF"/>
        </a:accent3>
        <a:accent4>
          <a:srgbClr val="000000"/>
        </a:accent4>
        <a:accent5>
          <a:srgbClr val="FFAAAB"/>
        </a:accent5>
        <a:accent6>
          <a:srgbClr val="AA000B"/>
        </a:accent6>
        <a:hlink>
          <a:srgbClr val="3A0004"/>
        </a:hlink>
        <a:folHlink>
          <a:srgbClr val="FF3B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7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DFE0BE"/>
        </a:accent1>
        <a:accent2>
          <a:srgbClr val="D1D46B"/>
        </a:accent2>
        <a:accent3>
          <a:srgbClr val="FFFFFF"/>
        </a:accent3>
        <a:accent4>
          <a:srgbClr val="000000"/>
        </a:accent4>
        <a:accent5>
          <a:srgbClr val="ECEDDB"/>
        </a:accent5>
        <a:accent6>
          <a:srgbClr val="BDC060"/>
        </a:accent6>
        <a:hlink>
          <a:srgbClr val="3A3B11"/>
        </a:hlink>
        <a:folHlink>
          <a:srgbClr val="DDDF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8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6FC01E"/>
        </a:accent1>
        <a:accent2>
          <a:srgbClr val="4F7913"/>
        </a:accent2>
        <a:accent3>
          <a:srgbClr val="FFFFFF"/>
        </a:accent3>
        <a:accent4>
          <a:srgbClr val="000000"/>
        </a:accent4>
        <a:accent5>
          <a:srgbClr val="BBDCAB"/>
        </a:accent5>
        <a:accent6>
          <a:srgbClr val="476D10"/>
        </a:accent6>
        <a:hlink>
          <a:srgbClr val="26420A"/>
        </a:hlink>
        <a:folHlink>
          <a:srgbClr val="7BD5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nordridesign.com">
  <a:themeElements>
    <a:clrScheme name="nordridesign.com 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5B8CC1"/>
      </a:accent1>
      <a:accent2>
        <a:srgbClr val="2A5682"/>
      </a:accent2>
      <a:accent3>
        <a:srgbClr val="FFFFFF"/>
      </a:accent3>
      <a:accent4>
        <a:srgbClr val="000000"/>
      </a:accent4>
      <a:accent5>
        <a:srgbClr val="B5C5DD"/>
      </a:accent5>
      <a:accent6>
        <a:srgbClr val="254D75"/>
      </a:accent6>
      <a:hlink>
        <a:srgbClr val="002850"/>
      </a:hlink>
      <a:folHlink>
        <a:srgbClr val="2A94FE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NordriDesign_免费商务模板系列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8A2D"/>
        </a:accent6>
        <a:hlink>
          <a:srgbClr val="463900"/>
        </a:hlink>
        <a:folHlink>
          <a:srgbClr val="FFE6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021"/>
        </a:accent1>
        <a:accent2>
          <a:srgbClr val="DA5800"/>
        </a:accent2>
        <a:accent3>
          <a:srgbClr val="FFFFFF"/>
        </a:accent3>
        <a:accent4>
          <a:srgbClr val="000000"/>
        </a:accent4>
        <a:accent5>
          <a:srgbClr val="FFC6AB"/>
        </a:accent5>
        <a:accent6>
          <a:srgbClr val="C54F00"/>
        </a:accent6>
        <a:hlink>
          <a:srgbClr val="963D00"/>
        </a:hlink>
        <a:folHlink>
          <a:srgbClr val="FFAD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5B8CC1"/>
        </a:accent1>
        <a:accent2>
          <a:srgbClr val="2A5682"/>
        </a:accent2>
        <a:accent3>
          <a:srgbClr val="FFFFFF"/>
        </a:accent3>
        <a:accent4>
          <a:srgbClr val="000000"/>
        </a:accent4>
        <a:accent5>
          <a:srgbClr val="B5C5DD"/>
        </a:accent5>
        <a:accent6>
          <a:srgbClr val="254D75"/>
        </a:accent6>
        <a:hlink>
          <a:srgbClr val="002850"/>
        </a:hlink>
        <a:folHlink>
          <a:srgbClr val="2A94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1C1C1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F59B8"/>
        </a:accent1>
        <a:accent2>
          <a:srgbClr val="884183"/>
        </a:accent2>
        <a:accent3>
          <a:srgbClr val="FFFFFF"/>
        </a:accent3>
        <a:accent4>
          <a:srgbClr val="000000"/>
        </a:accent4>
        <a:accent5>
          <a:srgbClr val="DCB5D8"/>
        </a:accent5>
        <a:accent6>
          <a:srgbClr val="7B3A76"/>
        </a:accent6>
        <a:hlink>
          <a:srgbClr val="371535"/>
        </a:hlink>
        <a:folHlink>
          <a:srgbClr val="C468B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517"/>
        </a:accent1>
        <a:accent2>
          <a:srgbClr val="BC000D"/>
        </a:accent2>
        <a:accent3>
          <a:srgbClr val="FFFFFF"/>
        </a:accent3>
        <a:accent4>
          <a:srgbClr val="000000"/>
        </a:accent4>
        <a:accent5>
          <a:srgbClr val="FFAAAB"/>
        </a:accent5>
        <a:accent6>
          <a:srgbClr val="AA000B"/>
        </a:accent6>
        <a:hlink>
          <a:srgbClr val="3A0004"/>
        </a:hlink>
        <a:folHlink>
          <a:srgbClr val="FF3B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7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DFE0BE"/>
        </a:accent1>
        <a:accent2>
          <a:srgbClr val="D1D46B"/>
        </a:accent2>
        <a:accent3>
          <a:srgbClr val="FFFFFF"/>
        </a:accent3>
        <a:accent4>
          <a:srgbClr val="000000"/>
        </a:accent4>
        <a:accent5>
          <a:srgbClr val="ECEDDB"/>
        </a:accent5>
        <a:accent6>
          <a:srgbClr val="BDC060"/>
        </a:accent6>
        <a:hlink>
          <a:srgbClr val="3A3B11"/>
        </a:hlink>
        <a:folHlink>
          <a:srgbClr val="DDDF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8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6FC01E"/>
        </a:accent1>
        <a:accent2>
          <a:srgbClr val="4F7913"/>
        </a:accent2>
        <a:accent3>
          <a:srgbClr val="FFFFFF"/>
        </a:accent3>
        <a:accent4>
          <a:srgbClr val="000000"/>
        </a:accent4>
        <a:accent5>
          <a:srgbClr val="BBDCAB"/>
        </a:accent5>
        <a:accent6>
          <a:srgbClr val="476D10"/>
        </a:accent6>
        <a:hlink>
          <a:srgbClr val="26420A"/>
        </a:hlink>
        <a:folHlink>
          <a:srgbClr val="7BD5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nordridesign.com">
  <a:themeElements>
    <a:clrScheme name="nordridesign.com 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5B8CC1"/>
      </a:accent1>
      <a:accent2>
        <a:srgbClr val="2A5682"/>
      </a:accent2>
      <a:accent3>
        <a:srgbClr val="FFFFFF"/>
      </a:accent3>
      <a:accent4>
        <a:srgbClr val="000000"/>
      </a:accent4>
      <a:accent5>
        <a:srgbClr val="B5C5DD"/>
      </a:accent5>
      <a:accent6>
        <a:srgbClr val="254D75"/>
      </a:accent6>
      <a:hlink>
        <a:srgbClr val="002850"/>
      </a:hlink>
      <a:folHlink>
        <a:srgbClr val="2A94FE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NordriDesign_免费商务模板系列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8A2D"/>
        </a:accent6>
        <a:hlink>
          <a:srgbClr val="463900"/>
        </a:hlink>
        <a:folHlink>
          <a:srgbClr val="FFE6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021"/>
        </a:accent1>
        <a:accent2>
          <a:srgbClr val="DA5800"/>
        </a:accent2>
        <a:accent3>
          <a:srgbClr val="FFFFFF"/>
        </a:accent3>
        <a:accent4>
          <a:srgbClr val="000000"/>
        </a:accent4>
        <a:accent5>
          <a:srgbClr val="FFC6AB"/>
        </a:accent5>
        <a:accent6>
          <a:srgbClr val="C54F00"/>
        </a:accent6>
        <a:hlink>
          <a:srgbClr val="963D00"/>
        </a:hlink>
        <a:folHlink>
          <a:srgbClr val="FFAD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5B8CC1"/>
        </a:accent1>
        <a:accent2>
          <a:srgbClr val="2A5682"/>
        </a:accent2>
        <a:accent3>
          <a:srgbClr val="FFFFFF"/>
        </a:accent3>
        <a:accent4>
          <a:srgbClr val="000000"/>
        </a:accent4>
        <a:accent5>
          <a:srgbClr val="B5C5DD"/>
        </a:accent5>
        <a:accent6>
          <a:srgbClr val="254D75"/>
        </a:accent6>
        <a:hlink>
          <a:srgbClr val="002850"/>
        </a:hlink>
        <a:folHlink>
          <a:srgbClr val="2A94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1C1C1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F59B8"/>
        </a:accent1>
        <a:accent2>
          <a:srgbClr val="884183"/>
        </a:accent2>
        <a:accent3>
          <a:srgbClr val="FFFFFF"/>
        </a:accent3>
        <a:accent4>
          <a:srgbClr val="000000"/>
        </a:accent4>
        <a:accent5>
          <a:srgbClr val="DCB5D8"/>
        </a:accent5>
        <a:accent6>
          <a:srgbClr val="7B3A76"/>
        </a:accent6>
        <a:hlink>
          <a:srgbClr val="371535"/>
        </a:hlink>
        <a:folHlink>
          <a:srgbClr val="C468B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517"/>
        </a:accent1>
        <a:accent2>
          <a:srgbClr val="BC000D"/>
        </a:accent2>
        <a:accent3>
          <a:srgbClr val="FFFFFF"/>
        </a:accent3>
        <a:accent4>
          <a:srgbClr val="000000"/>
        </a:accent4>
        <a:accent5>
          <a:srgbClr val="FFAAAB"/>
        </a:accent5>
        <a:accent6>
          <a:srgbClr val="AA000B"/>
        </a:accent6>
        <a:hlink>
          <a:srgbClr val="3A0004"/>
        </a:hlink>
        <a:folHlink>
          <a:srgbClr val="FF3B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7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DFE0BE"/>
        </a:accent1>
        <a:accent2>
          <a:srgbClr val="D1D46B"/>
        </a:accent2>
        <a:accent3>
          <a:srgbClr val="FFFFFF"/>
        </a:accent3>
        <a:accent4>
          <a:srgbClr val="000000"/>
        </a:accent4>
        <a:accent5>
          <a:srgbClr val="ECEDDB"/>
        </a:accent5>
        <a:accent6>
          <a:srgbClr val="BDC060"/>
        </a:accent6>
        <a:hlink>
          <a:srgbClr val="3A3B11"/>
        </a:hlink>
        <a:folHlink>
          <a:srgbClr val="DDDF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8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6FC01E"/>
        </a:accent1>
        <a:accent2>
          <a:srgbClr val="4F7913"/>
        </a:accent2>
        <a:accent3>
          <a:srgbClr val="FFFFFF"/>
        </a:accent3>
        <a:accent4>
          <a:srgbClr val="000000"/>
        </a:accent4>
        <a:accent5>
          <a:srgbClr val="BBDCAB"/>
        </a:accent5>
        <a:accent6>
          <a:srgbClr val="476D10"/>
        </a:accent6>
        <a:hlink>
          <a:srgbClr val="26420A"/>
        </a:hlink>
        <a:folHlink>
          <a:srgbClr val="7BD5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nordridesign.com">
  <a:themeElements>
    <a:clrScheme name="nordridesign.com 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5B8CC1"/>
      </a:accent1>
      <a:accent2>
        <a:srgbClr val="2A5682"/>
      </a:accent2>
      <a:accent3>
        <a:srgbClr val="FFFFFF"/>
      </a:accent3>
      <a:accent4>
        <a:srgbClr val="000000"/>
      </a:accent4>
      <a:accent5>
        <a:srgbClr val="B5C5DD"/>
      </a:accent5>
      <a:accent6>
        <a:srgbClr val="254D75"/>
      </a:accent6>
      <a:hlink>
        <a:srgbClr val="002850"/>
      </a:hlink>
      <a:folHlink>
        <a:srgbClr val="2A94FE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NordriDesign_免费商务模板系列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8A2D"/>
        </a:accent6>
        <a:hlink>
          <a:srgbClr val="463900"/>
        </a:hlink>
        <a:folHlink>
          <a:srgbClr val="FFE6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021"/>
        </a:accent1>
        <a:accent2>
          <a:srgbClr val="DA5800"/>
        </a:accent2>
        <a:accent3>
          <a:srgbClr val="FFFFFF"/>
        </a:accent3>
        <a:accent4>
          <a:srgbClr val="000000"/>
        </a:accent4>
        <a:accent5>
          <a:srgbClr val="FFC6AB"/>
        </a:accent5>
        <a:accent6>
          <a:srgbClr val="C54F00"/>
        </a:accent6>
        <a:hlink>
          <a:srgbClr val="963D00"/>
        </a:hlink>
        <a:folHlink>
          <a:srgbClr val="FFAD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5B8CC1"/>
        </a:accent1>
        <a:accent2>
          <a:srgbClr val="2A5682"/>
        </a:accent2>
        <a:accent3>
          <a:srgbClr val="FFFFFF"/>
        </a:accent3>
        <a:accent4>
          <a:srgbClr val="000000"/>
        </a:accent4>
        <a:accent5>
          <a:srgbClr val="B5C5DD"/>
        </a:accent5>
        <a:accent6>
          <a:srgbClr val="254D75"/>
        </a:accent6>
        <a:hlink>
          <a:srgbClr val="002850"/>
        </a:hlink>
        <a:folHlink>
          <a:srgbClr val="2A94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1C1C1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F59B8"/>
        </a:accent1>
        <a:accent2>
          <a:srgbClr val="884183"/>
        </a:accent2>
        <a:accent3>
          <a:srgbClr val="FFFFFF"/>
        </a:accent3>
        <a:accent4>
          <a:srgbClr val="000000"/>
        </a:accent4>
        <a:accent5>
          <a:srgbClr val="DCB5D8"/>
        </a:accent5>
        <a:accent6>
          <a:srgbClr val="7B3A76"/>
        </a:accent6>
        <a:hlink>
          <a:srgbClr val="371535"/>
        </a:hlink>
        <a:folHlink>
          <a:srgbClr val="C468B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517"/>
        </a:accent1>
        <a:accent2>
          <a:srgbClr val="BC000D"/>
        </a:accent2>
        <a:accent3>
          <a:srgbClr val="FFFFFF"/>
        </a:accent3>
        <a:accent4>
          <a:srgbClr val="000000"/>
        </a:accent4>
        <a:accent5>
          <a:srgbClr val="FFAAAB"/>
        </a:accent5>
        <a:accent6>
          <a:srgbClr val="AA000B"/>
        </a:accent6>
        <a:hlink>
          <a:srgbClr val="3A0004"/>
        </a:hlink>
        <a:folHlink>
          <a:srgbClr val="FF3B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7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DFE0BE"/>
        </a:accent1>
        <a:accent2>
          <a:srgbClr val="D1D46B"/>
        </a:accent2>
        <a:accent3>
          <a:srgbClr val="FFFFFF"/>
        </a:accent3>
        <a:accent4>
          <a:srgbClr val="000000"/>
        </a:accent4>
        <a:accent5>
          <a:srgbClr val="ECEDDB"/>
        </a:accent5>
        <a:accent6>
          <a:srgbClr val="BDC060"/>
        </a:accent6>
        <a:hlink>
          <a:srgbClr val="3A3B11"/>
        </a:hlink>
        <a:folHlink>
          <a:srgbClr val="DDDF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8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6FC01E"/>
        </a:accent1>
        <a:accent2>
          <a:srgbClr val="4F7913"/>
        </a:accent2>
        <a:accent3>
          <a:srgbClr val="FFFFFF"/>
        </a:accent3>
        <a:accent4>
          <a:srgbClr val="000000"/>
        </a:accent4>
        <a:accent5>
          <a:srgbClr val="BBDCAB"/>
        </a:accent5>
        <a:accent6>
          <a:srgbClr val="476D10"/>
        </a:accent6>
        <a:hlink>
          <a:srgbClr val="26420A"/>
        </a:hlink>
        <a:folHlink>
          <a:srgbClr val="7BD5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nordridesign.com">
  <a:themeElements>
    <a:clrScheme name="nordridesign.com 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5B8CC1"/>
      </a:accent1>
      <a:accent2>
        <a:srgbClr val="2A5682"/>
      </a:accent2>
      <a:accent3>
        <a:srgbClr val="FFFFFF"/>
      </a:accent3>
      <a:accent4>
        <a:srgbClr val="000000"/>
      </a:accent4>
      <a:accent5>
        <a:srgbClr val="B5C5DD"/>
      </a:accent5>
      <a:accent6>
        <a:srgbClr val="254D75"/>
      </a:accent6>
      <a:hlink>
        <a:srgbClr val="002850"/>
      </a:hlink>
      <a:folHlink>
        <a:srgbClr val="2A94FE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NordriDesign_免费商务模板系列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8A2D"/>
        </a:accent6>
        <a:hlink>
          <a:srgbClr val="463900"/>
        </a:hlink>
        <a:folHlink>
          <a:srgbClr val="FFE6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021"/>
        </a:accent1>
        <a:accent2>
          <a:srgbClr val="DA5800"/>
        </a:accent2>
        <a:accent3>
          <a:srgbClr val="FFFFFF"/>
        </a:accent3>
        <a:accent4>
          <a:srgbClr val="000000"/>
        </a:accent4>
        <a:accent5>
          <a:srgbClr val="FFC6AB"/>
        </a:accent5>
        <a:accent6>
          <a:srgbClr val="C54F00"/>
        </a:accent6>
        <a:hlink>
          <a:srgbClr val="963D00"/>
        </a:hlink>
        <a:folHlink>
          <a:srgbClr val="FFAD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5B8CC1"/>
        </a:accent1>
        <a:accent2>
          <a:srgbClr val="2A5682"/>
        </a:accent2>
        <a:accent3>
          <a:srgbClr val="FFFFFF"/>
        </a:accent3>
        <a:accent4>
          <a:srgbClr val="000000"/>
        </a:accent4>
        <a:accent5>
          <a:srgbClr val="B5C5DD"/>
        </a:accent5>
        <a:accent6>
          <a:srgbClr val="254D75"/>
        </a:accent6>
        <a:hlink>
          <a:srgbClr val="002850"/>
        </a:hlink>
        <a:folHlink>
          <a:srgbClr val="2A94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1C1C1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F59B8"/>
        </a:accent1>
        <a:accent2>
          <a:srgbClr val="884183"/>
        </a:accent2>
        <a:accent3>
          <a:srgbClr val="FFFFFF"/>
        </a:accent3>
        <a:accent4>
          <a:srgbClr val="000000"/>
        </a:accent4>
        <a:accent5>
          <a:srgbClr val="DCB5D8"/>
        </a:accent5>
        <a:accent6>
          <a:srgbClr val="7B3A76"/>
        </a:accent6>
        <a:hlink>
          <a:srgbClr val="371535"/>
        </a:hlink>
        <a:folHlink>
          <a:srgbClr val="C468B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517"/>
        </a:accent1>
        <a:accent2>
          <a:srgbClr val="BC000D"/>
        </a:accent2>
        <a:accent3>
          <a:srgbClr val="FFFFFF"/>
        </a:accent3>
        <a:accent4>
          <a:srgbClr val="000000"/>
        </a:accent4>
        <a:accent5>
          <a:srgbClr val="FFAAAB"/>
        </a:accent5>
        <a:accent6>
          <a:srgbClr val="AA000B"/>
        </a:accent6>
        <a:hlink>
          <a:srgbClr val="3A0004"/>
        </a:hlink>
        <a:folHlink>
          <a:srgbClr val="FF3B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7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DFE0BE"/>
        </a:accent1>
        <a:accent2>
          <a:srgbClr val="D1D46B"/>
        </a:accent2>
        <a:accent3>
          <a:srgbClr val="FFFFFF"/>
        </a:accent3>
        <a:accent4>
          <a:srgbClr val="000000"/>
        </a:accent4>
        <a:accent5>
          <a:srgbClr val="ECEDDB"/>
        </a:accent5>
        <a:accent6>
          <a:srgbClr val="BDC060"/>
        </a:accent6>
        <a:hlink>
          <a:srgbClr val="3A3B11"/>
        </a:hlink>
        <a:folHlink>
          <a:srgbClr val="DDDF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8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6FC01E"/>
        </a:accent1>
        <a:accent2>
          <a:srgbClr val="4F7913"/>
        </a:accent2>
        <a:accent3>
          <a:srgbClr val="FFFFFF"/>
        </a:accent3>
        <a:accent4>
          <a:srgbClr val="000000"/>
        </a:accent4>
        <a:accent5>
          <a:srgbClr val="BBDCAB"/>
        </a:accent5>
        <a:accent6>
          <a:srgbClr val="476D10"/>
        </a:accent6>
        <a:hlink>
          <a:srgbClr val="26420A"/>
        </a:hlink>
        <a:folHlink>
          <a:srgbClr val="7BD5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nordridesign.com">
  <a:themeElements>
    <a:clrScheme name="nordridesign.com 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5B8CC1"/>
      </a:accent1>
      <a:accent2>
        <a:srgbClr val="2A5682"/>
      </a:accent2>
      <a:accent3>
        <a:srgbClr val="FFFFFF"/>
      </a:accent3>
      <a:accent4>
        <a:srgbClr val="000000"/>
      </a:accent4>
      <a:accent5>
        <a:srgbClr val="B5C5DD"/>
      </a:accent5>
      <a:accent6>
        <a:srgbClr val="254D75"/>
      </a:accent6>
      <a:hlink>
        <a:srgbClr val="002850"/>
      </a:hlink>
      <a:folHlink>
        <a:srgbClr val="2A94FE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NordriDesign_免费商务模板系列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8A2D"/>
        </a:accent6>
        <a:hlink>
          <a:srgbClr val="463900"/>
        </a:hlink>
        <a:folHlink>
          <a:srgbClr val="FFE6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021"/>
        </a:accent1>
        <a:accent2>
          <a:srgbClr val="DA5800"/>
        </a:accent2>
        <a:accent3>
          <a:srgbClr val="FFFFFF"/>
        </a:accent3>
        <a:accent4>
          <a:srgbClr val="000000"/>
        </a:accent4>
        <a:accent5>
          <a:srgbClr val="FFC6AB"/>
        </a:accent5>
        <a:accent6>
          <a:srgbClr val="C54F00"/>
        </a:accent6>
        <a:hlink>
          <a:srgbClr val="963D00"/>
        </a:hlink>
        <a:folHlink>
          <a:srgbClr val="FFAD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5B8CC1"/>
        </a:accent1>
        <a:accent2>
          <a:srgbClr val="2A5682"/>
        </a:accent2>
        <a:accent3>
          <a:srgbClr val="FFFFFF"/>
        </a:accent3>
        <a:accent4>
          <a:srgbClr val="000000"/>
        </a:accent4>
        <a:accent5>
          <a:srgbClr val="B5C5DD"/>
        </a:accent5>
        <a:accent6>
          <a:srgbClr val="254D75"/>
        </a:accent6>
        <a:hlink>
          <a:srgbClr val="002850"/>
        </a:hlink>
        <a:folHlink>
          <a:srgbClr val="2A94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1C1C1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F59B8"/>
        </a:accent1>
        <a:accent2>
          <a:srgbClr val="884183"/>
        </a:accent2>
        <a:accent3>
          <a:srgbClr val="FFFFFF"/>
        </a:accent3>
        <a:accent4>
          <a:srgbClr val="000000"/>
        </a:accent4>
        <a:accent5>
          <a:srgbClr val="DCB5D8"/>
        </a:accent5>
        <a:accent6>
          <a:srgbClr val="7B3A76"/>
        </a:accent6>
        <a:hlink>
          <a:srgbClr val="371535"/>
        </a:hlink>
        <a:folHlink>
          <a:srgbClr val="C468B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517"/>
        </a:accent1>
        <a:accent2>
          <a:srgbClr val="BC000D"/>
        </a:accent2>
        <a:accent3>
          <a:srgbClr val="FFFFFF"/>
        </a:accent3>
        <a:accent4>
          <a:srgbClr val="000000"/>
        </a:accent4>
        <a:accent5>
          <a:srgbClr val="FFAAAB"/>
        </a:accent5>
        <a:accent6>
          <a:srgbClr val="AA000B"/>
        </a:accent6>
        <a:hlink>
          <a:srgbClr val="3A0004"/>
        </a:hlink>
        <a:folHlink>
          <a:srgbClr val="FF3B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7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DFE0BE"/>
        </a:accent1>
        <a:accent2>
          <a:srgbClr val="D1D46B"/>
        </a:accent2>
        <a:accent3>
          <a:srgbClr val="FFFFFF"/>
        </a:accent3>
        <a:accent4>
          <a:srgbClr val="000000"/>
        </a:accent4>
        <a:accent5>
          <a:srgbClr val="ECEDDB"/>
        </a:accent5>
        <a:accent6>
          <a:srgbClr val="BDC060"/>
        </a:accent6>
        <a:hlink>
          <a:srgbClr val="3A3B11"/>
        </a:hlink>
        <a:folHlink>
          <a:srgbClr val="DDDF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8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6FC01E"/>
        </a:accent1>
        <a:accent2>
          <a:srgbClr val="4F7913"/>
        </a:accent2>
        <a:accent3>
          <a:srgbClr val="FFFFFF"/>
        </a:accent3>
        <a:accent4>
          <a:srgbClr val="000000"/>
        </a:accent4>
        <a:accent5>
          <a:srgbClr val="BBDCAB"/>
        </a:accent5>
        <a:accent6>
          <a:srgbClr val="476D10"/>
        </a:accent6>
        <a:hlink>
          <a:srgbClr val="26420A"/>
        </a:hlink>
        <a:folHlink>
          <a:srgbClr val="7BD5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11132</TotalTime>
  <Words>4685</Words>
  <Application>Microsoft Office PowerPoint</Application>
  <PresentationFormat>全屏显示(4:3)</PresentationFormat>
  <Paragraphs>428</Paragraphs>
  <Slides>79</Slides>
  <Notes>19</Notes>
  <HiddenSlides>29</HiddenSlides>
  <MMClips>2</MMClips>
  <ScaleCrop>false</ScaleCrop>
  <HeadingPairs>
    <vt:vector size="4" baseType="variant">
      <vt:variant>
        <vt:lpstr>主题</vt:lpstr>
      </vt:variant>
      <vt:variant>
        <vt:i4>8</vt:i4>
      </vt:variant>
      <vt:variant>
        <vt:lpstr>幻灯片标题</vt:lpstr>
      </vt:variant>
      <vt:variant>
        <vt:i4>79</vt:i4>
      </vt:variant>
    </vt:vector>
  </HeadingPairs>
  <TitlesOfParts>
    <vt:vector size="87" baseType="lpstr">
      <vt:lpstr>Custom Design</vt:lpstr>
      <vt:lpstr>nordridesign.com</vt:lpstr>
      <vt:lpstr>1_nordridesign.com</vt:lpstr>
      <vt:lpstr>2_nordridesign.com</vt:lpstr>
      <vt:lpstr>3_nordridesign.com</vt:lpstr>
      <vt:lpstr>4_nordridesign.com</vt:lpstr>
      <vt:lpstr>5_nordridesign.com</vt:lpstr>
      <vt:lpstr>6_nordridesign.com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3D打印是第三次工业革命的导火索</vt:lpstr>
      <vt:lpstr>3D打印是第三次工业革命的导火索</vt:lpstr>
      <vt:lpstr>幻灯片 54</vt:lpstr>
      <vt:lpstr>幻灯片 55</vt:lpstr>
      <vt:lpstr>3D打印是第三次工业革命的导火索</vt:lpstr>
      <vt:lpstr>3D打印是第三次工业革命的导火索</vt:lpstr>
      <vt:lpstr>3D打印是第三次工业革命的导火索</vt:lpstr>
      <vt:lpstr>幻灯片 59</vt:lpstr>
      <vt:lpstr>幻灯片 60</vt:lpstr>
      <vt:lpstr>幻灯片 61</vt:lpstr>
      <vt:lpstr>3D打印与创客</vt:lpstr>
      <vt:lpstr>3D打印与创客</vt:lpstr>
      <vt:lpstr>3D打印使人人成为制造者</vt:lpstr>
      <vt:lpstr>3D打印使人人成为制造者</vt:lpstr>
      <vt:lpstr>3D打印使人人成为制造者</vt:lpstr>
      <vt:lpstr>3D打印使人人成为制造者</vt:lpstr>
      <vt:lpstr>幻灯片 68</vt:lpstr>
      <vt:lpstr>幻灯片 69</vt:lpstr>
      <vt:lpstr>幻灯片 70</vt:lpstr>
      <vt:lpstr>幻灯片 71</vt:lpstr>
      <vt:lpstr>幻灯片 72</vt:lpstr>
      <vt:lpstr>幻灯片 73</vt:lpstr>
      <vt:lpstr>幻灯片 74</vt:lpstr>
      <vt:lpstr>幻灯片 75</vt:lpstr>
      <vt:lpstr>幻灯片 76</vt:lpstr>
      <vt:lpstr>幻灯片 77</vt:lpstr>
      <vt:lpstr>幻灯片 78</vt:lpstr>
      <vt:lpstr>Thanks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Overby</dc:creator>
  <cp:lastModifiedBy>Microsoft</cp:lastModifiedBy>
  <cp:revision>896</cp:revision>
  <dcterms:created xsi:type="dcterms:W3CDTF">2008-07-24T22:41:22Z</dcterms:created>
  <dcterms:modified xsi:type="dcterms:W3CDTF">2015-05-08T00:32:40Z</dcterms:modified>
</cp:coreProperties>
</file>